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handoutMasterIdLst>
    <p:handoutMasterId r:id="rId41"/>
  </p:handoutMasterIdLst>
  <p:sldIdLst>
    <p:sldId id="260" r:id="rId2"/>
    <p:sldId id="256" r:id="rId3"/>
    <p:sldId id="258" r:id="rId4"/>
    <p:sldId id="257" r:id="rId5"/>
    <p:sldId id="261" r:id="rId6"/>
    <p:sldId id="262" r:id="rId7"/>
    <p:sldId id="263" r:id="rId8"/>
    <p:sldId id="264" r:id="rId9"/>
    <p:sldId id="265" r:id="rId10"/>
    <p:sldId id="297" r:id="rId11"/>
    <p:sldId id="278" r:id="rId12"/>
    <p:sldId id="279" r:id="rId13"/>
    <p:sldId id="280" r:id="rId14"/>
    <p:sldId id="281" r:id="rId15"/>
    <p:sldId id="282" r:id="rId16"/>
    <p:sldId id="283" r:id="rId17"/>
    <p:sldId id="284" r:id="rId18"/>
    <p:sldId id="285" r:id="rId19"/>
    <p:sldId id="266" r:id="rId20"/>
    <p:sldId id="286" r:id="rId21"/>
    <p:sldId id="287" r:id="rId22"/>
    <p:sldId id="269" r:id="rId23"/>
    <p:sldId id="270" r:id="rId24"/>
    <p:sldId id="288" r:id="rId25"/>
    <p:sldId id="289" r:id="rId26"/>
    <p:sldId id="290" r:id="rId27"/>
    <p:sldId id="272" r:id="rId28"/>
    <p:sldId id="273" r:id="rId29"/>
    <p:sldId id="294" r:id="rId30"/>
    <p:sldId id="293" r:id="rId31"/>
    <p:sldId id="295" r:id="rId32"/>
    <p:sldId id="296" r:id="rId33"/>
    <p:sldId id="271" r:id="rId34"/>
    <p:sldId id="268" r:id="rId35"/>
    <p:sldId id="291" r:id="rId36"/>
    <p:sldId id="274" r:id="rId37"/>
    <p:sldId id="292" r:id="rId38"/>
    <p:sldId id="267" r:id="rId39"/>
    <p:sldId id="277" r:id="rId4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DAC0CBD-73D5-4858-A86C-E18EEDBD976F}" type="datetimeFigureOut">
              <a:rPr lang="ru-RU" smtClean="0"/>
              <a:pPr/>
              <a:t>22.01.2015</a:t>
            </a:fld>
            <a:endParaRPr lang="ru-RU"/>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EF524FF-1A44-4EE0-A86E-AF4DBDC05E7D}" type="slidenum">
              <a:rPr lang="ru-RU" smtClean="0"/>
              <a:pPr/>
              <a:t>‹#›</a:t>
            </a:fld>
            <a:endParaRPr lang="ru-RU"/>
          </a:p>
        </p:txBody>
      </p:sp>
    </p:spTree>
    <p:extLst>
      <p:ext uri="{BB962C8B-B14F-4D97-AF65-F5344CB8AC3E}">
        <p14:creationId xmlns:p14="http://schemas.microsoft.com/office/powerpoint/2010/main" xmlns="" val="7555024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22.01.2015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2611167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ru-RU" smtClean="0"/>
              <a:t>Образец заголовка</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Date Placeholder 2"/>
          <p:cNvSpPr>
            <a:spLocks noGrp="1"/>
          </p:cNvSpPr>
          <p:nvPr>
            <p:ph type="dt" sz="half" idx="10"/>
          </p:nvPr>
        </p:nvSpPr>
        <p:spPr/>
        <p:txBody>
          <a:bodyPr/>
          <a:lstStyle/>
          <a:p>
            <a:fld id="{5B106E36-FD25-4E2D-B0AA-010F637433A0}" type="datetimeFigureOut">
              <a:rPr lang="ru-RU" smtClean="0"/>
              <a:pPr/>
              <a:t>22.01.2015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72700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22.01.2015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1936448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22.01.2015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xmlns="" val="33157760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22.01.2015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28481423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22.01.2015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xmlns="" val="33743641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22.01.2015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16481256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22.01.2015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39488125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22.01.2015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4099361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22.01.2015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4050276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22.01.2015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3952403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ru-RU" smtClean="0"/>
              <a:t>Образец заголовка</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5B106E36-FD25-4E2D-B0AA-010F637433A0}" type="datetimeFigureOut">
              <a:rPr lang="ru-RU" smtClean="0"/>
              <a:pPr/>
              <a:t>22.01.2015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85381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ru-RU" smtClean="0"/>
              <a:t>Образец заголовка</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B106E36-FD25-4E2D-B0AA-010F637433A0}" type="datetimeFigureOut">
              <a:rPr lang="ru-RU" smtClean="0"/>
              <a:pPr/>
              <a:t>22.01.2015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2636655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5B106E36-FD25-4E2D-B0AA-010F637433A0}" type="datetimeFigureOut">
              <a:rPr lang="ru-RU" smtClean="0"/>
              <a:pPr/>
              <a:t>22.01.2015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2162751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106E36-FD25-4E2D-B0AA-010F637433A0}" type="datetimeFigureOut">
              <a:rPr lang="ru-RU" smtClean="0"/>
              <a:pPr/>
              <a:t>22.01.2015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1103583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22.01.2015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745583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ru-RU" smtClean="0"/>
              <a:t>Образец заголовка</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22.01.2015</a:t>
            </a:fld>
            <a:endParaRPr lang="ru-RU"/>
          </a:p>
        </p:txBody>
      </p:sp>
      <p:sp>
        <p:nvSpPr>
          <p:cNvPr id="6" name="Footer Placeholder 5"/>
          <p:cNvSpPr>
            <a:spLocks noGrp="1"/>
          </p:cNvSpPr>
          <p:nvPr>
            <p:ph type="ftr" sz="quarter" idx="11"/>
          </p:nvPr>
        </p:nvSpPr>
        <p:spPr>
          <a:xfrm>
            <a:off x="533400" y="6172200"/>
            <a:ext cx="5811724" cy="365125"/>
          </a:xfrm>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3440215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5B106E36-FD25-4E2D-B0AA-010F637433A0}" type="datetimeFigureOut">
              <a:rPr lang="ru-RU" smtClean="0"/>
              <a:pPr/>
              <a:t>22.01.2015</a:t>
            </a:fld>
            <a:endParaRPr lang="ru-RU"/>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ru-RU"/>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1371139630"/>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gif"/><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85786" y="260648"/>
            <a:ext cx="7772400" cy="1709419"/>
          </a:xfrm>
        </p:spPr>
        <p:txBody>
          <a:bodyPr/>
          <a:lstStyle/>
          <a:p>
            <a:pPr algn="ctr"/>
            <a:r>
              <a:rPr lang="ru-RU" dirty="0" smtClean="0">
                <a:solidFill>
                  <a:schemeClr val="accent6"/>
                </a:solidFill>
                <a:effectLst>
                  <a:outerShdw blurRad="38100" dist="38100" dir="2700000" algn="tl">
                    <a:srgbClr val="000000">
                      <a:alpha val="43137"/>
                    </a:srgbClr>
                  </a:outerShdw>
                </a:effectLst>
              </a:rPr>
              <a:t>Вербальное   и невербальное  общение</a:t>
            </a:r>
            <a:endParaRPr lang="ru-RU" dirty="0">
              <a:solidFill>
                <a:schemeClr val="accent6"/>
              </a:solidFill>
              <a:effectLst>
                <a:outerShdw blurRad="38100" dist="38100" dir="2700000" algn="tl">
                  <a:srgbClr val="000000">
                    <a:alpha val="43137"/>
                  </a:srgbClr>
                </a:outerShdw>
              </a:effectLst>
            </a:endParaRPr>
          </a:p>
        </p:txBody>
      </p:sp>
      <p:sp>
        <p:nvSpPr>
          <p:cNvPr id="3" name="Подзаголовок 2"/>
          <p:cNvSpPr>
            <a:spLocks noGrp="1"/>
          </p:cNvSpPr>
          <p:nvPr>
            <p:ph type="subTitle" idx="1"/>
          </p:nvPr>
        </p:nvSpPr>
        <p:spPr/>
        <p:txBody>
          <a:bodyPr/>
          <a:lstStyle/>
          <a:p>
            <a:endParaRPr lang="ru-RU"/>
          </a:p>
        </p:txBody>
      </p:sp>
      <p:pic>
        <p:nvPicPr>
          <p:cNvPr id="24578" name="Picture 2" descr="Город Скидок 48"/>
          <p:cNvPicPr>
            <a:picLocks noChangeAspect="1" noChangeArrowheads="1"/>
          </p:cNvPicPr>
          <p:nvPr/>
        </p:nvPicPr>
        <p:blipFill>
          <a:blip r:embed="rId2"/>
          <a:srcRect/>
          <a:stretch>
            <a:fillRect/>
          </a:stretch>
        </p:blipFill>
        <p:spPr bwMode="auto">
          <a:xfrm>
            <a:off x="449918" y="1970068"/>
            <a:ext cx="8138694" cy="4555276"/>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404664"/>
            <a:ext cx="8208912" cy="6001643"/>
          </a:xfrm>
          <a:prstGeom prst="rect">
            <a:avLst/>
          </a:prstGeom>
        </p:spPr>
        <p:txBody>
          <a:bodyPr wrap="square">
            <a:spAutoFit/>
          </a:bodyPr>
          <a:lstStyle/>
          <a:p>
            <a:r>
              <a:rPr lang="ru-RU" sz="3200" b="1" i="1" dirty="0">
                <a:solidFill>
                  <a:schemeClr val="accent6"/>
                </a:solidFill>
              </a:rPr>
              <a:t>Общаясь с  человеком, попробуйте ответить на </a:t>
            </a:r>
            <a:r>
              <a:rPr lang="ru-RU" sz="3200" b="1" i="1" dirty="0" smtClean="0">
                <a:solidFill>
                  <a:schemeClr val="accent6"/>
                </a:solidFill>
              </a:rPr>
              <a:t>3 вопроса</a:t>
            </a:r>
            <a:r>
              <a:rPr lang="ru-RU" sz="3200" b="1" i="1" dirty="0">
                <a:solidFill>
                  <a:schemeClr val="accent6"/>
                </a:solidFill>
              </a:rPr>
              <a:t>:</a:t>
            </a:r>
            <a:endParaRPr lang="ru-RU" sz="3200" dirty="0">
              <a:solidFill>
                <a:schemeClr val="accent6"/>
              </a:solidFill>
            </a:endParaRPr>
          </a:p>
          <a:p>
            <a:pPr marL="457200" indent="-457200">
              <a:buFont typeface="Arial" panose="020B0604020202020204" pitchFamily="34" charset="0"/>
              <a:buChar char="•"/>
            </a:pPr>
            <a:r>
              <a:rPr lang="ru-RU" sz="3200" b="1" dirty="0">
                <a:solidFill>
                  <a:schemeClr val="accent6"/>
                </a:solidFill>
              </a:rPr>
              <a:t>Как он на вас смотрит?</a:t>
            </a:r>
            <a:endParaRPr lang="ru-RU" sz="3200" dirty="0">
              <a:solidFill>
                <a:schemeClr val="accent6"/>
              </a:solidFill>
            </a:endParaRPr>
          </a:p>
          <a:p>
            <a:pPr marL="457200" indent="-457200">
              <a:buFont typeface="Arial" panose="020B0604020202020204" pitchFamily="34" charset="0"/>
              <a:buChar char="•"/>
            </a:pPr>
            <a:r>
              <a:rPr lang="ru-RU" sz="3200" b="1" dirty="0">
                <a:solidFill>
                  <a:schemeClr val="accent6"/>
                </a:solidFill>
              </a:rPr>
              <a:t>Долго ли он смотрит?</a:t>
            </a:r>
            <a:endParaRPr lang="ru-RU" sz="3200" dirty="0">
              <a:solidFill>
                <a:schemeClr val="accent6"/>
              </a:solidFill>
            </a:endParaRPr>
          </a:p>
          <a:p>
            <a:pPr marL="457200" indent="-457200">
              <a:buFont typeface="Arial" panose="020B0604020202020204" pitchFamily="34" charset="0"/>
              <a:buChar char="•"/>
            </a:pPr>
            <a:r>
              <a:rPr lang="ru-RU" sz="3200" b="1" dirty="0">
                <a:solidFill>
                  <a:schemeClr val="accent6"/>
                </a:solidFill>
              </a:rPr>
              <a:t>Как долго он может выдержать ваш взгляд</a:t>
            </a:r>
            <a:r>
              <a:rPr lang="ru-RU" sz="3200" b="1" dirty="0" smtClean="0">
                <a:solidFill>
                  <a:schemeClr val="accent6"/>
                </a:solidFill>
              </a:rPr>
              <a:t>?</a:t>
            </a:r>
          </a:p>
          <a:p>
            <a:pPr marL="457200" indent="-457200">
              <a:buFont typeface="Arial" panose="020B0604020202020204" pitchFamily="34" charset="0"/>
              <a:buChar char="•"/>
            </a:pPr>
            <a:endParaRPr lang="ru-RU" sz="3200" dirty="0">
              <a:solidFill>
                <a:schemeClr val="accent6"/>
              </a:solidFill>
            </a:endParaRPr>
          </a:p>
          <a:p>
            <a:pPr algn="ctr"/>
            <a:r>
              <a:rPr lang="ru-RU" sz="3200" b="1" dirty="0">
                <a:solidFill>
                  <a:schemeClr val="accent6"/>
                </a:solidFill>
              </a:rPr>
              <a:t>Если вы хотите</a:t>
            </a:r>
            <a:endParaRPr lang="ru-RU" sz="3200" dirty="0">
              <a:solidFill>
                <a:schemeClr val="accent6"/>
              </a:solidFill>
            </a:endParaRPr>
          </a:p>
          <a:p>
            <a:pPr algn="ctr"/>
            <a:r>
              <a:rPr lang="ru-RU" sz="3200" dirty="0">
                <a:solidFill>
                  <a:schemeClr val="accent6"/>
                </a:solidFill>
              </a:rPr>
              <a:t>вызвать в человеке доверие,</a:t>
            </a:r>
          </a:p>
          <a:p>
            <a:pPr algn="ctr"/>
            <a:r>
              <a:rPr lang="ru-RU" sz="3200" b="1" dirty="0">
                <a:solidFill>
                  <a:schemeClr val="accent6"/>
                </a:solidFill>
              </a:rPr>
              <a:t>смотрите ему в глаза не менее 70% всего времени общения – и Вы, скорее </a:t>
            </a:r>
            <a:r>
              <a:rPr lang="ru-RU" sz="3200" b="1" dirty="0" smtClean="0">
                <a:solidFill>
                  <a:schemeClr val="accent6"/>
                </a:solidFill>
              </a:rPr>
              <a:t>всего ,</a:t>
            </a:r>
            <a:r>
              <a:rPr lang="ru-RU" sz="3200" b="1" dirty="0" smtClean="0">
                <a:solidFill>
                  <a:schemeClr val="accent6"/>
                </a:solidFill>
              </a:rPr>
              <a:t>добьетесь  </a:t>
            </a:r>
            <a:r>
              <a:rPr lang="ru-RU" sz="3200" b="1" dirty="0">
                <a:solidFill>
                  <a:schemeClr val="accent6"/>
                </a:solidFill>
              </a:rPr>
              <a:t>успеха</a:t>
            </a:r>
            <a:r>
              <a:rPr lang="ru-RU" sz="3200" dirty="0">
                <a:solidFill>
                  <a:schemeClr val="accent6"/>
                </a:solidFill>
              </a:rPr>
              <a:t>.</a:t>
            </a:r>
          </a:p>
        </p:txBody>
      </p:sp>
    </p:spTree>
    <p:extLst>
      <p:ext uri="{BB962C8B-B14F-4D97-AF65-F5344CB8AC3E}">
        <p14:creationId xmlns:p14="http://schemas.microsoft.com/office/powerpoint/2010/main" xmlns="" val="2020041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endParaRPr lang="ru-RU"/>
          </a:p>
        </p:txBody>
      </p:sp>
      <p:pic>
        <p:nvPicPr>
          <p:cNvPr id="1026" name="Picture 2" descr="http://ppt4web.ru/images/40/4430/640/img2.jpg"/>
          <p:cNvPicPr>
            <a:picLocks noChangeAspect="1" noChangeArrowheads="1"/>
          </p:cNvPicPr>
          <p:nvPr/>
        </p:nvPicPr>
        <p:blipFill>
          <a:blip r:embed="rId2"/>
          <a:srcRect/>
          <a:stretch>
            <a:fillRect/>
          </a:stretch>
        </p:blipFill>
        <p:spPr bwMode="auto">
          <a:xfrm>
            <a:off x="-39026" y="116632"/>
            <a:ext cx="9183025" cy="6741368"/>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ppt4web.ru/images/40/4430/640/img3.jpg"/>
          <p:cNvPicPr>
            <a:picLocks noChangeAspect="1" noChangeArrowheads="1"/>
          </p:cNvPicPr>
          <p:nvPr/>
        </p:nvPicPr>
        <p:blipFill>
          <a:blip r:embed="rId2"/>
          <a:srcRect/>
          <a:stretch>
            <a:fillRect/>
          </a:stretch>
        </p:blipFill>
        <p:spPr bwMode="auto">
          <a:xfrm>
            <a:off x="0" y="0"/>
            <a:ext cx="9164487" cy="6873366"/>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38914" name="Picture 2" descr="http://ppt4web.ru/images/40/4430/640/img4.jpg"/>
          <p:cNvPicPr>
            <a:picLocks noChangeAspect="1" noChangeArrowheads="1"/>
          </p:cNvPicPr>
          <p:nvPr/>
        </p:nvPicPr>
        <p:blipFill>
          <a:blip r:embed="rId2"/>
          <a:srcRect/>
          <a:stretch>
            <a:fillRect/>
          </a:stretch>
        </p:blipFill>
        <p:spPr bwMode="auto">
          <a:xfrm>
            <a:off x="0" y="32023"/>
            <a:ext cx="9180512" cy="6885386"/>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39938" name="Picture 2" descr="http://ppt4web.ru/images/40/4430/640/img5.jpg"/>
          <p:cNvPicPr>
            <a:picLocks noChangeAspect="1" noChangeArrowheads="1"/>
          </p:cNvPicPr>
          <p:nvPr/>
        </p:nvPicPr>
        <p:blipFill>
          <a:blip r:embed="rId2"/>
          <a:srcRect/>
          <a:stretch>
            <a:fillRect/>
          </a:stretch>
        </p:blipFill>
        <p:spPr bwMode="auto">
          <a:xfrm>
            <a:off x="0" y="0"/>
            <a:ext cx="9144000" cy="6858001"/>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a:p>
        </p:txBody>
      </p:sp>
      <p:pic>
        <p:nvPicPr>
          <p:cNvPr id="40962" name="Picture 2" descr="http://ppt4web.ru/images/40/4430/640/img6.jpg"/>
          <p:cNvPicPr>
            <a:picLocks noChangeAspect="1" noChangeArrowheads="1"/>
          </p:cNvPicPr>
          <p:nvPr/>
        </p:nvPicPr>
        <p:blipFill>
          <a:blip r:embed="rId2"/>
          <a:srcRect/>
          <a:stretch>
            <a:fillRect/>
          </a:stretch>
        </p:blipFill>
        <p:spPr bwMode="auto">
          <a:xfrm>
            <a:off x="0" y="8384"/>
            <a:ext cx="9179804" cy="6849616"/>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1986" name="Picture 2" descr="http://ppt4web.ru/images/40/4430/640/img7.jpg"/>
          <p:cNvPicPr>
            <a:picLocks noChangeAspect="1" noChangeArrowheads="1"/>
          </p:cNvPicPr>
          <p:nvPr/>
        </p:nvPicPr>
        <p:blipFill>
          <a:blip r:embed="rId2"/>
          <a:srcRect/>
          <a:stretch>
            <a:fillRect/>
          </a:stretch>
        </p:blipFill>
        <p:spPr bwMode="auto">
          <a:xfrm>
            <a:off x="0" y="0"/>
            <a:ext cx="9144000" cy="6858002"/>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3010" name="Picture 2" descr="http://ppt4web.ru/images/40/4430/640/img8.jpg"/>
          <p:cNvPicPr>
            <a:picLocks noChangeAspect="1" noChangeArrowheads="1"/>
          </p:cNvPicPr>
          <p:nvPr/>
        </p:nvPicPr>
        <p:blipFill>
          <a:blip r:embed="rId2"/>
          <a:srcRect/>
          <a:stretch>
            <a:fillRect/>
          </a:stretch>
        </p:blipFill>
        <p:spPr bwMode="auto">
          <a:xfrm>
            <a:off x="0" y="-1555"/>
            <a:ext cx="9144000" cy="6859555"/>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4034" name="Picture 2" descr="http://ppt4web.ru/images/40/4430/640/img9.jpg"/>
          <p:cNvPicPr>
            <a:picLocks noChangeAspect="1" noChangeArrowheads="1"/>
          </p:cNvPicPr>
          <p:nvPr/>
        </p:nvPicPr>
        <p:blipFill>
          <a:blip r:embed="rId2"/>
          <a:srcRect/>
          <a:stretch>
            <a:fillRect/>
          </a:stretch>
        </p:blipFill>
        <p:spPr bwMode="auto">
          <a:xfrm>
            <a:off x="0" y="1623"/>
            <a:ext cx="9144000" cy="6858002"/>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16632"/>
            <a:ext cx="9144000" cy="6408712"/>
          </a:xfrm>
        </p:spPr>
        <p:txBody>
          <a:bodyPr>
            <a:normAutofit lnSpcReduction="10000"/>
          </a:bodyPr>
          <a:lstStyle/>
          <a:p>
            <a:pPr marL="0" indent="0">
              <a:buNone/>
            </a:pPr>
            <a:endParaRPr lang="ru-RU" dirty="0" smtClean="0"/>
          </a:p>
          <a:p>
            <a:r>
              <a:rPr lang="ru-RU" sz="4400" b="1" dirty="0" smtClean="0">
                <a:solidFill>
                  <a:schemeClr val="accent6"/>
                </a:solidFill>
              </a:rPr>
              <a:t>Исследования  показывают</a:t>
            </a:r>
            <a:r>
              <a:rPr lang="ru-RU" sz="4400" dirty="0" smtClean="0">
                <a:solidFill>
                  <a:schemeClr val="accent6"/>
                </a:solidFill>
              </a:rPr>
              <a:t>, </a:t>
            </a:r>
            <a:r>
              <a:rPr lang="ru-RU" sz="4400" i="1" dirty="0" smtClean="0">
                <a:solidFill>
                  <a:schemeClr val="accent6"/>
                </a:solidFill>
              </a:rPr>
              <a:t>что в ежедневном акте коммуникации человека:</a:t>
            </a:r>
            <a:endParaRPr lang="ru-RU" sz="4400" dirty="0" smtClean="0">
              <a:solidFill>
                <a:schemeClr val="accent6"/>
              </a:solidFill>
            </a:endParaRPr>
          </a:p>
          <a:p>
            <a:r>
              <a:rPr lang="ru-RU" sz="4400" dirty="0" smtClean="0">
                <a:solidFill>
                  <a:schemeClr val="accent6"/>
                </a:solidFill>
              </a:rPr>
              <a:t>слова составляют примерно -7%,</a:t>
            </a:r>
          </a:p>
          <a:p>
            <a:r>
              <a:rPr lang="ru-RU" sz="4400" dirty="0" smtClean="0">
                <a:solidFill>
                  <a:schemeClr val="accent6"/>
                </a:solidFill>
              </a:rPr>
              <a:t>звуки интонации – 38%,</a:t>
            </a:r>
          </a:p>
          <a:p>
            <a:r>
              <a:rPr lang="ru-RU" sz="4400" dirty="0" smtClean="0">
                <a:solidFill>
                  <a:schemeClr val="accent6"/>
                </a:solidFill>
              </a:rPr>
              <a:t>невербальное взаимодействие – 53%.</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5076056" y="620688"/>
            <a:ext cx="3816424" cy="5665832"/>
          </a:xfrm>
        </p:spPr>
        <p:txBody>
          <a:bodyPr>
            <a:normAutofit fontScale="70000" lnSpcReduction="20000"/>
          </a:bodyPr>
          <a:lstStyle/>
          <a:p>
            <a:endParaRPr lang="ru-RU" dirty="0" smtClean="0"/>
          </a:p>
          <a:p>
            <a:r>
              <a:rPr lang="ru-RU" sz="4400" b="1" dirty="0" smtClean="0">
                <a:solidFill>
                  <a:schemeClr val="accent6"/>
                </a:solidFill>
              </a:rPr>
              <a:t>Общение – сложный процесс  взаимодействия между   людьми, заключающийся в обмене информацией, а также в восприятии и понимании партнерами друг друга. </a:t>
            </a:r>
          </a:p>
          <a:p>
            <a:endParaRPr lang="ru-RU" dirty="0" smtClean="0"/>
          </a:p>
          <a:p>
            <a:endParaRPr lang="ru-RU" dirty="0"/>
          </a:p>
        </p:txBody>
      </p:sp>
      <p:pic>
        <p:nvPicPr>
          <p:cNvPr id="23556" name="Picture 4" descr="МАМОЧКА - информационный портал для любящих родителей"/>
          <p:cNvPicPr>
            <a:picLocks noChangeAspect="1" noChangeArrowheads="1"/>
          </p:cNvPicPr>
          <p:nvPr/>
        </p:nvPicPr>
        <p:blipFill>
          <a:blip r:embed="rId2"/>
          <a:srcRect/>
          <a:stretch>
            <a:fillRect/>
          </a:stretch>
        </p:blipFill>
        <p:spPr bwMode="auto">
          <a:xfrm>
            <a:off x="428596" y="1000108"/>
            <a:ext cx="4500594" cy="5072098"/>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5058" name="Picture 2" descr="http://ppt4web.ru/images/40/4430/640/img11.jpg"/>
          <p:cNvPicPr>
            <a:picLocks noChangeAspect="1" noChangeArrowheads="1"/>
          </p:cNvPicPr>
          <p:nvPr/>
        </p:nvPicPr>
        <p:blipFill>
          <a:blip r:embed="rId2"/>
          <a:srcRect/>
          <a:stretch>
            <a:fillRect/>
          </a:stretch>
        </p:blipFill>
        <p:spPr bwMode="auto">
          <a:xfrm>
            <a:off x="0" y="0"/>
            <a:ext cx="9144000" cy="6858002"/>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6082" name="Picture 2" descr="http://ppt4web.ru/images/40/4430/640/img12.jpg"/>
          <p:cNvPicPr>
            <a:picLocks noChangeAspect="1" noChangeArrowheads="1"/>
          </p:cNvPicPr>
          <p:nvPr/>
        </p:nvPicPr>
        <p:blipFill>
          <a:blip r:embed="rId2"/>
          <a:srcRect/>
          <a:stretch>
            <a:fillRect/>
          </a:stretch>
        </p:blipFill>
        <p:spPr bwMode="auto">
          <a:xfrm>
            <a:off x="0" y="8988"/>
            <a:ext cx="9144000" cy="6858002"/>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695281" y="4941168"/>
            <a:ext cx="3452371" cy="706337"/>
          </a:xfrm>
        </p:spPr>
        <p:txBody>
          <a:bodyPr>
            <a:normAutofit fontScale="62500" lnSpcReduction="20000"/>
          </a:bodyPr>
          <a:lstStyle/>
          <a:p>
            <a:pPr marL="0" indent="0">
              <a:buNone/>
            </a:pPr>
            <a:r>
              <a:rPr lang="ru-RU" sz="1600" i="1" dirty="0" smtClean="0">
                <a:solidFill>
                  <a:schemeClr val="accent6"/>
                </a:solidFill>
              </a:rPr>
              <a:t>13 июля 2009 года. </a:t>
            </a:r>
            <a:r>
              <a:rPr lang="ru-RU" sz="1600" i="1" dirty="0" err="1" smtClean="0">
                <a:solidFill>
                  <a:schemeClr val="accent6"/>
                </a:solidFill>
              </a:rPr>
              <a:t>Вашингтон.Президент</a:t>
            </a:r>
            <a:r>
              <a:rPr lang="ru-RU" sz="1600" i="1" dirty="0" smtClean="0">
                <a:solidFill>
                  <a:schemeClr val="accent6"/>
                </a:solidFill>
              </a:rPr>
              <a:t> США Барак Обама   обращается с приветственной  речью на встрече с футболистами команды "</a:t>
            </a:r>
            <a:r>
              <a:rPr lang="ru-RU" sz="1600" i="1" dirty="0" err="1" smtClean="0">
                <a:solidFill>
                  <a:schemeClr val="accent6"/>
                </a:solidFill>
              </a:rPr>
              <a:t>Columbus</a:t>
            </a:r>
            <a:r>
              <a:rPr lang="ru-RU" sz="1600" i="1" dirty="0" smtClean="0">
                <a:solidFill>
                  <a:schemeClr val="accent6"/>
                </a:solidFill>
              </a:rPr>
              <a:t>  </a:t>
            </a:r>
            <a:r>
              <a:rPr lang="ru-RU" sz="1600" i="1" dirty="0" err="1" smtClean="0">
                <a:solidFill>
                  <a:schemeClr val="accent6"/>
                </a:solidFill>
              </a:rPr>
              <a:t>Crew</a:t>
            </a:r>
            <a:r>
              <a:rPr lang="ru-RU" sz="1600" i="1" dirty="0" smtClean="0">
                <a:solidFill>
                  <a:schemeClr val="accent6"/>
                </a:solidFill>
              </a:rPr>
              <a:t>",чемпионами MLS 2008 года</a:t>
            </a:r>
            <a:endParaRPr lang="ru-RU" sz="1600" dirty="0" smtClean="0">
              <a:solidFill>
                <a:schemeClr val="accent6"/>
              </a:solidFill>
            </a:endParaRPr>
          </a:p>
          <a:p>
            <a:endParaRPr lang="ru-RU" dirty="0"/>
          </a:p>
        </p:txBody>
      </p:sp>
      <p:pic>
        <p:nvPicPr>
          <p:cNvPr id="26626" name="Picture 2" descr="73d39d18e978"/>
          <p:cNvPicPr>
            <a:picLocks noChangeAspect="1" noChangeArrowheads="1"/>
          </p:cNvPicPr>
          <p:nvPr/>
        </p:nvPicPr>
        <p:blipFill>
          <a:blip r:embed="rId2"/>
          <a:srcRect/>
          <a:stretch>
            <a:fillRect/>
          </a:stretch>
        </p:blipFill>
        <p:spPr bwMode="auto">
          <a:xfrm>
            <a:off x="5485052" y="1052736"/>
            <a:ext cx="3658948" cy="3624423"/>
          </a:xfrm>
          <a:prstGeom prst="rect">
            <a:avLst/>
          </a:prstGeom>
          <a:noFill/>
        </p:spPr>
      </p:pic>
      <p:sp>
        <p:nvSpPr>
          <p:cNvPr id="5" name="Содержимое 2"/>
          <p:cNvSpPr txBox="1">
            <a:spLocks/>
          </p:cNvSpPr>
          <p:nvPr/>
        </p:nvSpPr>
        <p:spPr>
          <a:xfrm>
            <a:off x="0" y="0"/>
            <a:ext cx="5485052" cy="6858000"/>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a:lstStyle>
          <a:p>
            <a:pPr>
              <a:buFont typeface="Wingdings 3" panose="05040102010807070707" pitchFamily="18" charset="2"/>
              <a:buNone/>
            </a:pPr>
            <a:endParaRPr lang="ru-RU" dirty="0" smtClean="0"/>
          </a:p>
          <a:p>
            <a:pPr marL="0" indent="0" algn="ctr">
              <a:buNone/>
            </a:pPr>
            <a:r>
              <a:rPr lang="ru-RU" b="1" dirty="0" smtClean="0">
                <a:solidFill>
                  <a:schemeClr val="accent6"/>
                </a:solidFill>
              </a:rPr>
              <a:t>Открытые ладони. Признак открытости и честности</a:t>
            </a:r>
            <a:endParaRPr lang="ru-RU" dirty="0" smtClean="0">
              <a:solidFill>
                <a:schemeClr val="accent6"/>
              </a:solidFill>
            </a:endParaRPr>
          </a:p>
          <a:p>
            <a:r>
              <a:rPr lang="ru-RU" dirty="0" smtClean="0">
                <a:solidFill>
                  <a:schemeClr val="accent6"/>
                </a:solidFill>
              </a:rPr>
              <a:t>Жест «открытые ладони» показывает окружающим, что Вам нечего скрывать, и создаёт атмосферу честности. Если одна или обе ладони раскрыты ,то это является хорошим признаком того, что Ваш собеседник говорит правду. В настоящее время этот трюк легко проделывают те, кто хочет Вас обмануть. Так что, если Вы покупаете автомобиль или заключаете сделку века, обратите внимание на другие  знаки, которые могут указать на внутреннее волнение. Человек, показывающий "открытые  ладони", должен быть расслаблен, а сам жест мягким,  плавным и естественным.</a:t>
            </a:r>
          </a:p>
          <a:p>
            <a:pPr marL="0" indent="0">
              <a:buNone/>
            </a:pPr>
            <a:endParaRPr lang="ru-RU"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11" y="32454"/>
            <a:ext cx="7235485" cy="6708914"/>
          </a:xfrm>
        </p:spPr>
        <p:txBody>
          <a:bodyPr>
            <a:normAutofit/>
          </a:bodyPr>
          <a:lstStyle/>
          <a:p>
            <a:pPr marL="0" indent="0" algn="ctr">
              <a:buNone/>
            </a:pPr>
            <a:r>
              <a:rPr lang="ru-RU" sz="2400" b="1" dirty="0" smtClean="0">
                <a:solidFill>
                  <a:schemeClr val="accent6"/>
                </a:solidFill>
              </a:rPr>
              <a:t>Жесты открытости</a:t>
            </a:r>
            <a:endParaRPr lang="ru-RU" sz="2400" dirty="0" smtClean="0">
              <a:solidFill>
                <a:schemeClr val="accent6"/>
              </a:solidFill>
            </a:endParaRPr>
          </a:p>
          <a:p>
            <a:r>
              <a:rPr lang="ru-RU" sz="2400" dirty="0" smtClean="0">
                <a:solidFill>
                  <a:schemeClr val="accent6"/>
                </a:solidFill>
              </a:rPr>
              <a:t>Жест «раскрытые руки» демонстрирует желание идти навстречу и установить контакт.</a:t>
            </a:r>
          </a:p>
          <a:p>
            <a:r>
              <a:rPr lang="ru-RU" sz="2400" dirty="0" smtClean="0">
                <a:solidFill>
                  <a:schemeClr val="accent6"/>
                </a:solidFill>
              </a:rPr>
              <a:t>Руки описывают траекторию от своего «сердца» к «сердцу» собеседника. Этот жест подчеркивает взаимосвязь интересов.</a:t>
            </a:r>
          </a:p>
          <a:p>
            <a:r>
              <a:rPr lang="ru-RU" sz="2400" dirty="0" smtClean="0">
                <a:solidFill>
                  <a:schemeClr val="accent6"/>
                </a:solidFill>
              </a:rPr>
              <a:t>Соглашение между собеседниками в расстегнутых пиджаках достигается чаще, чем между теми, кто оставался застегнутым.</a:t>
            </a:r>
          </a:p>
          <a:p>
            <a:endParaRPr lang="ru-RU" dirty="0"/>
          </a:p>
        </p:txBody>
      </p:sp>
      <p:pic>
        <p:nvPicPr>
          <p:cNvPr id="27650" name="Picture 2" descr="nonverbal"/>
          <p:cNvPicPr>
            <a:picLocks noChangeAspect="1" noChangeArrowheads="1"/>
          </p:cNvPicPr>
          <p:nvPr/>
        </p:nvPicPr>
        <p:blipFill rotWithShape="1">
          <a:blip r:embed="rId2"/>
          <a:srcRect l="13846" t="12000"/>
          <a:stretch/>
        </p:blipFill>
        <p:spPr bwMode="auto">
          <a:xfrm>
            <a:off x="6732240" y="260648"/>
            <a:ext cx="2336913" cy="2724301"/>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7106" name="Picture 2" descr="http://ppt4web.ru/images/40/4430/640/img13.jpg"/>
          <p:cNvPicPr>
            <a:picLocks noChangeAspect="1" noChangeArrowheads="1"/>
          </p:cNvPicPr>
          <p:nvPr/>
        </p:nvPicPr>
        <p:blipFill>
          <a:blip r:embed="rId2"/>
          <a:srcRect/>
          <a:stretch>
            <a:fillRect/>
          </a:stretch>
        </p:blipFill>
        <p:spPr bwMode="auto">
          <a:xfrm>
            <a:off x="0" y="10142"/>
            <a:ext cx="9144000" cy="6858002"/>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8130" name="Picture 2" descr="http://ppt4web.ru/images/40/4430/640/img14.jpg"/>
          <p:cNvPicPr>
            <a:picLocks noChangeAspect="1" noChangeArrowheads="1"/>
          </p:cNvPicPr>
          <p:nvPr/>
        </p:nvPicPr>
        <p:blipFill>
          <a:blip r:embed="rId2"/>
          <a:srcRect/>
          <a:stretch>
            <a:fillRect/>
          </a:stretch>
        </p:blipFill>
        <p:spPr bwMode="auto">
          <a:xfrm>
            <a:off x="13995" y="4462"/>
            <a:ext cx="9138049" cy="6853538"/>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9154" name="Picture 2" descr="http://ppt4web.ru/images/40/4430/640/img15.jpg"/>
          <p:cNvPicPr>
            <a:picLocks noChangeAspect="1" noChangeArrowheads="1"/>
          </p:cNvPicPr>
          <p:nvPr/>
        </p:nvPicPr>
        <p:blipFill>
          <a:blip r:embed="rId2"/>
          <a:srcRect/>
          <a:stretch>
            <a:fillRect/>
          </a:stretch>
        </p:blipFill>
        <p:spPr bwMode="auto">
          <a:xfrm>
            <a:off x="22716" y="29208"/>
            <a:ext cx="9121283" cy="6840964"/>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2924944"/>
            <a:ext cx="8064896" cy="3384376"/>
          </a:xfrm>
        </p:spPr>
        <p:txBody>
          <a:bodyPr>
            <a:normAutofit/>
          </a:bodyPr>
          <a:lstStyle/>
          <a:p>
            <a:pPr marL="0" indent="0">
              <a:buNone/>
            </a:pPr>
            <a:endParaRPr lang="ru-RU" sz="3600" dirty="0" smtClean="0"/>
          </a:p>
          <a:p>
            <a:r>
              <a:rPr lang="ru-RU" sz="3600" b="1" dirty="0" smtClean="0">
                <a:solidFill>
                  <a:schemeClr val="accent6"/>
                </a:solidFill>
              </a:rPr>
              <a:t>жест «пощипывание переносицы» и «потирание щеки», поза «мыслителя» и оценки</a:t>
            </a:r>
          </a:p>
        </p:txBody>
      </p:sp>
      <p:pic>
        <p:nvPicPr>
          <p:cNvPr id="29698" name="Picture 2" descr="http://player.myshared.ru/553626/data/images/img13.jpg"/>
          <p:cNvPicPr>
            <a:picLocks noChangeAspect="1" noChangeArrowheads="1"/>
          </p:cNvPicPr>
          <p:nvPr/>
        </p:nvPicPr>
        <p:blipFill>
          <a:blip r:embed="rId2"/>
          <a:srcRect/>
          <a:stretch>
            <a:fillRect/>
          </a:stretch>
        </p:blipFill>
        <p:spPr bwMode="auto">
          <a:xfrm>
            <a:off x="5436096" y="452901"/>
            <a:ext cx="3212612" cy="2472043"/>
          </a:xfrm>
          <a:prstGeom prst="rect">
            <a:avLst/>
          </a:prstGeom>
          <a:noFill/>
        </p:spPr>
      </p:pic>
      <p:sp>
        <p:nvSpPr>
          <p:cNvPr id="4" name="Прямоугольник 3"/>
          <p:cNvSpPr/>
          <p:nvPr/>
        </p:nvSpPr>
        <p:spPr>
          <a:xfrm>
            <a:off x="827584" y="500042"/>
            <a:ext cx="3706867" cy="1569660"/>
          </a:xfrm>
          <a:prstGeom prst="rect">
            <a:avLst/>
          </a:prstGeom>
        </p:spPr>
        <p:txBody>
          <a:bodyPr wrap="square">
            <a:spAutoFit/>
          </a:bodyPr>
          <a:lstStyle/>
          <a:p>
            <a:pPr algn="ctr"/>
            <a:r>
              <a:rPr lang="ru-RU" sz="9600" dirty="0">
                <a:solidFill>
                  <a:schemeClr val="accent6"/>
                </a:solidFill>
              </a:rPr>
              <a:t>Жест</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8302" y="1844824"/>
            <a:ext cx="5829312" cy="4853135"/>
          </a:xfrm>
        </p:spPr>
        <p:txBody>
          <a:bodyPr>
            <a:normAutofit/>
          </a:bodyPr>
          <a:lstStyle/>
          <a:p>
            <a:r>
              <a:rPr lang="ru-RU" sz="2800" b="1" dirty="0" smtClean="0">
                <a:solidFill>
                  <a:schemeClr val="accent6"/>
                </a:solidFill>
              </a:rPr>
              <a:t>скрещивание рук на груди собеседника</a:t>
            </a:r>
            <a:r>
              <a:rPr lang="ru-RU" sz="2800" dirty="0" smtClean="0">
                <a:solidFill>
                  <a:schemeClr val="accent6"/>
                </a:solidFill>
              </a:rPr>
              <a:t> – сигнал о том, что лучше </a:t>
            </a:r>
            <a:r>
              <a:rPr lang="ru-RU" sz="2800" dirty="0">
                <a:solidFill>
                  <a:schemeClr val="accent6"/>
                </a:solidFill>
              </a:rPr>
              <a:t>как можно </a:t>
            </a:r>
            <a:r>
              <a:rPr lang="ru-RU" sz="2800" dirty="0" smtClean="0">
                <a:solidFill>
                  <a:schemeClr val="accent6"/>
                </a:solidFill>
              </a:rPr>
              <a:t>скорее закончить разговор или перейти на другую тему.</a:t>
            </a:r>
          </a:p>
          <a:p>
            <a:r>
              <a:rPr lang="ru-RU" sz="2800" dirty="0" smtClean="0">
                <a:solidFill>
                  <a:schemeClr val="accent6"/>
                </a:solidFill>
              </a:rPr>
              <a:t>Если собеседник при скрещивание рук обхватывает плечи, то это означает, что он уже готов перейти врукопашную.</a:t>
            </a:r>
          </a:p>
          <a:p>
            <a:endParaRPr lang="ru-RU" dirty="0"/>
          </a:p>
        </p:txBody>
      </p:sp>
      <p:pic>
        <p:nvPicPr>
          <p:cNvPr id="30722" name="Picture 2" descr="E:\TANYA\общение\Невербальные средства общения, невербальная коммуникация_files\30000001.jpg"/>
          <p:cNvPicPr>
            <a:picLocks noChangeAspect="1" noChangeArrowheads="1"/>
          </p:cNvPicPr>
          <p:nvPr/>
        </p:nvPicPr>
        <p:blipFill>
          <a:blip r:embed="rId2"/>
          <a:srcRect/>
          <a:stretch>
            <a:fillRect/>
          </a:stretch>
        </p:blipFill>
        <p:spPr bwMode="auto">
          <a:xfrm>
            <a:off x="6876256" y="0"/>
            <a:ext cx="2267744" cy="3068124"/>
          </a:xfrm>
          <a:prstGeom prst="rect">
            <a:avLst/>
          </a:prstGeom>
          <a:noFill/>
        </p:spPr>
      </p:pic>
      <p:pic>
        <p:nvPicPr>
          <p:cNvPr id="7172" name="Picture 4" descr="GlobalNews. Новости типографии &quot;Глобал Маркетинг&quot;."/>
          <p:cNvPicPr>
            <a:picLocks noChangeAspect="1" noChangeArrowheads="1"/>
          </p:cNvPicPr>
          <p:nvPr/>
        </p:nvPicPr>
        <p:blipFill>
          <a:blip r:embed="rId3"/>
          <a:srcRect/>
          <a:stretch>
            <a:fillRect/>
          </a:stretch>
        </p:blipFill>
        <p:spPr bwMode="auto">
          <a:xfrm>
            <a:off x="6072198" y="3000372"/>
            <a:ext cx="3071802" cy="3857628"/>
          </a:xfrm>
          <a:prstGeom prst="rect">
            <a:avLst/>
          </a:prstGeom>
          <a:noFill/>
        </p:spPr>
      </p:pic>
      <p:sp>
        <p:nvSpPr>
          <p:cNvPr id="7" name="Прямоугольник 6"/>
          <p:cNvSpPr/>
          <p:nvPr/>
        </p:nvSpPr>
        <p:spPr>
          <a:xfrm>
            <a:off x="827584" y="116632"/>
            <a:ext cx="4824536" cy="1569660"/>
          </a:xfrm>
          <a:prstGeom prst="rect">
            <a:avLst/>
          </a:prstGeom>
        </p:spPr>
        <p:txBody>
          <a:bodyPr wrap="square">
            <a:spAutoFit/>
          </a:bodyPr>
          <a:lstStyle/>
          <a:p>
            <a:pPr algn="ctr"/>
            <a:r>
              <a:rPr lang="ru-RU" sz="9600" dirty="0" smtClean="0">
                <a:solidFill>
                  <a:schemeClr val="accent6"/>
                </a:solidFill>
              </a:rPr>
              <a:t>Жесты</a:t>
            </a:r>
            <a:endParaRPr lang="ru-RU" sz="9600" dirty="0">
              <a:solidFill>
                <a:schemeClr val="accent6"/>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53250" name="Picture 2" descr="http://ppt4web.ru/images/40/4430/640/img19.jpg"/>
          <p:cNvPicPr>
            <a:picLocks noChangeAspect="1" noChangeArrowheads="1"/>
          </p:cNvPicPr>
          <p:nvPr/>
        </p:nvPicPr>
        <p:blipFill>
          <a:blip r:embed="rId2"/>
          <a:srcRect/>
          <a:stretch>
            <a:fillRect/>
          </a:stretch>
        </p:blipFill>
        <p:spPr bwMode="auto">
          <a:xfrm>
            <a:off x="0" y="0"/>
            <a:ext cx="9168947" cy="68580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404664"/>
            <a:ext cx="6554867" cy="2736304"/>
          </a:xfrm>
        </p:spPr>
        <p:txBody>
          <a:bodyPr>
            <a:normAutofit fontScale="90000"/>
          </a:bodyPr>
          <a:lstStyle/>
          <a:p>
            <a:pPr algn="ctr"/>
            <a:r>
              <a:rPr lang="ru-RU" sz="4900" b="1" dirty="0" smtClean="0">
                <a:solidFill>
                  <a:schemeClr val="accent6"/>
                </a:solidFill>
              </a:rPr>
              <a:t>ВИДЫ</a:t>
            </a:r>
            <a:r>
              <a:rPr lang="ru-RU" sz="4900" dirty="0" smtClean="0">
                <a:solidFill>
                  <a:schemeClr val="accent6"/>
                </a:solidFill>
              </a:rPr>
              <a:t/>
            </a:r>
            <a:br>
              <a:rPr lang="ru-RU" sz="4900" dirty="0" smtClean="0">
                <a:solidFill>
                  <a:schemeClr val="accent6"/>
                </a:solidFill>
              </a:rPr>
            </a:br>
            <a:r>
              <a:rPr lang="ru-RU" sz="4900" b="1" dirty="0" smtClean="0">
                <a:solidFill>
                  <a:schemeClr val="accent6"/>
                </a:solidFill>
              </a:rPr>
              <a:t>ОБЩЕНИЯ</a:t>
            </a:r>
            <a:r>
              <a:rPr lang="ru-RU" b="1" dirty="0" smtClean="0">
                <a:solidFill>
                  <a:schemeClr val="accent6"/>
                </a:solidFill>
              </a:rPr>
              <a:t/>
            </a:r>
            <a:br>
              <a:rPr lang="ru-RU" b="1" dirty="0" smtClean="0">
                <a:solidFill>
                  <a:schemeClr val="accent6"/>
                </a:solidFill>
              </a:rPr>
            </a:br>
            <a:r>
              <a:rPr lang="ru-RU" dirty="0">
                <a:solidFill>
                  <a:schemeClr val="accent6"/>
                </a:solidFill>
              </a:rPr>
              <a:t>•</a:t>
            </a:r>
            <a:r>
              <a:rPr lang="ru-RU" b="1" dirty="0">
                <a:solidFill>
                  <a:schemeClr val="accent6"/>
                </a:solidFill>
              </a:rPr>
              <a:t>ВЕРБАЛЬНОЕ</a:t>
            </a:r>
            <a:r>
              <a:rPr lang="ru-RU" dirty="0">
                <a:solidFill>
                  <a:schemeClr val="accent6"/>
                </a:solidFill>
              </a:rPr>
              <a:t/>
            </a:r>
            <a:br>
              <a:rPr lang="ru-RU" dirty="0">
                <a:solidFill>
                  <a:schemeClr val="accent6"/>
                </a:solidFill>
              </a:rPr>
            </a:br>
            <a:r>
              <a:rPr lang="ru-RU" dirty="0">
                <a:solidFill>
                  <a:schemeClr val="accent6"/>
                </a:solidFill>
              </a:rPr>
              <a:t>•</a:t>
            </a:r>
            <a:r>
              <a:rPr lang="ru-RU" b="1" dirty="0">
                <a:solidFill>
                  <a:schemeClr val="accent6"/>
                </a:solidFill>
              </a:rPr>
              <a:t>НЕВЕРБАЛЬНОЕ</a:t>
            </a:r>
            <a:r>
              <a:rPr lang="ru-RU" dirty="0"/>
              <a:t/>
            </a:r>
            <a:br>
              <a:rPr lang="ru-RU" dirty="0"/>
            </a:br>
            <a:r>
              <a:rPr lang="ru-RU" dirty="0" smtClean="0">
                <a:solidFill>
                  <a:schemeClr val="accent6"/>
                </a:solidFill>
              </a:rPr>
              <a:t/>
            </a:r>
            <a:br>
              <a:rPr lang="ru-RU" dirty="0" smtClean="0">
                <a:solidFill>
                  <a:schemeClr val="accent6"/>
                </a:solidFill>
              </a:rPr>
            </a:br>
            <a:endParaRPr lang="ru-RU" dirty="0">
              <a:solidFill>
                <a:schemeClr val="accent6"/>
              </a:solidFill>
            </a:endParaRPr>
          </a:p>
        </p:txBody>
      </p:sp>
      <p:pic>
        <p:nvPicPr>
          <p:cNvPr id="6" name="Picture 2" descr="Как нарисовать рисунок на тему город вежливости Сайт о рисовании"/>
          <p:cNvPicPr>
            <a:picLocks noChangeAspect="1" noChangeArrowheads="1"/>
          </p:cNvPicPr>
          <p:nvPr/>
        </p:nvPicPr>
        <p:blipFill>
          <a:blip r:embed="rId2"/>
          <a:srcRect/>
          <a:stretch>
            <a:fillRect/>
          </a:stretch>
        </p:blipFill>
        <p:spPr bwMode="auto">
          <a:xfrm>
            <a:off x="2712438" y="2708920"/>
            <a:ext cx="3896286" cy="3695743"/>
          </a:xfrm>
          <a:prstGeom prst="rect">
            <a:avLst/>
          </a:prstGeom>
          <a:noFill/>
        </p:spPr>
      </p:pic>
      <p:sp>
        <p:nvSpPr>
          <p:cNvPr id="7" name="Прямоугольник 6"/>
          <p:cNvSpPr/>
          <p:nvPr/>
        </p:nvSpPr>
        <p:spPr>
          <a:xfrm>
            <a:off x="6732240" y="2852936"/>
            <a:ext cx="2232248" cy="1938992"/>
          </a:xfrm>
          <a:prstGeom prst="rect">
            <a:avLst/>
          </a:prstGeom>
        </p:spPr>
        <p:txBody>
          <a:bodyPr wrap="square">
            <a:spAutoFit/>
          </a:bodyPr>
          <a:lstStyle/>
          <a:p>
            <a:r>
              <a:rPr lang="ru-RU" sz="2400" b="1" u="sng" dirty="0">
                <a:solidFill>
                  <a:schemeClr val="accent6"/>
                </a:solidFill>
              </a:rPr>
              <a:t>НЕРЕЧЕВЫЕ:</a:t>
            </a:r>
            <a:endParaRPr lang="ru-RU" sz="2400" dirty="0">
              <a:solidFill>
                <a:schemeClr val="accent6"/>
              </a:solidFill>
            </a:endParaRPr>
          </a:p>
          <a:p>
            <a:r>
              <a:rPr lang="ru-RU" sz="2400" dirty="0">
                <a:solidFill>
                  <a:schemeClr val="accent6"/>
                </a:solidFill>
              </a:rPr>
              <a:t>-</a:t>
            </a:r>
            <a:r>
              <a:rPr lang="ru-RU" sz="2400" b="1" dirty="0">
                <a:solidFill>
                  <a:schemeClr val="accent6"/>
                </a:solidFill>
              </a:rPr>
              <a:t>ПОЗА</a:t>
            </a:r>
            <a:endParaRPr lang="ru-RU" sz="2400" dirty="0">
              <a:solidFill>
                <a:schemeClr val="accent6"/>
              </a:solidFill>
            </a:endParaRPr>
          </a:p>
          <a:p>
            <a:r>
              <a:rPr lang="ru-RU" sz="2400" dirty="0">
                <a:solidFill>
                  <a:schemeClr val="accent6"/>
                </a:solidFill>
              </a:rPr>
              <a:t>-</a:t>
            </a:r>
            <a:r>
              <a:rPr lang="ru-RU" sz="2400" b="1" dirty="0">
                <a:solidFill>
                  <a:schemeClr val="accent6"/>
                </a:solidFill>
              </a:rPr>
              <a:t>ЖЕСТЫ</a:t>
            </a:r>
            <a:endParaRPr lang="ru-RU" sz="2400" dirty="0">
              <a:solidFill>
                <a:schemeClr val="accent6"/>
              </a:solidFill>
            </a:endParaRPr>
          </a:p>
          <a:p>
            <a:r>
              <a:rPr lang="ru-RU" sz="2400" dirty="0">
                <a:solidFill>
                  <a:schemeClr val="accent6"/>
                </a:solidFill>
              </a:rPr>
              <a:t>-</a:t>
            </a:r>
            <a:r>
              <a:rPr lang="ru-RU" sz="2400" b="1" dirty="0">
                <a:solidFill>
                  <a:schemeClr val="accent6"/>
                </a:solidFill>
              </a:rPr>
              <a:t>МИМИКА</a:t>
            </a:r>
            <a:endParaRPr lang="ru-RU" sz="2400" dirty="0">
              <a:solidFill>
                <a:schemeClr val="accent6"/>
              </a:solidFill>
            </a:endParaRPr>
          </a:p>
          <a:p>
            <a:r>
              <a:rPr lang="ru-RU" sz="2400" dirty="0">
                <a:solidFill>
                  <a:schemeClr val="accent6"/>
                </a:solidFill>
              </a:rPr>
              <a:t>-</a:t>
            </a:r>
            <a:r>
              <a:rPr lang="ru-RU" sz="2400" b="1" dirty="0">
                <a:solidFill>
                  <a:schemeClr val="accent6"/>
                </a:solidFill>
              </a:rPr>
              <a:t>ВЗГЛЯД</a:t>
            </a:r>
            <a:endParaRPr lang="ru-RU" sz="2400" dirty="0">
              <a:solidFill>
                <a:schemeClr val="accent6"/>
              </a:solidFill>
            </a:endParaRPr>
          </a:p>
        </p:txBody>
      </p:sp>
      <p:sp>
        <p:nvSpPr>
          <p:cNvPr id="8" name="Прямоугольник 7"/>
          <p:cNvSpPr/>
          <p:nvPr/>
        </p:nvSpPr>
        <p:spPr>
          <a:xfrm>
            <a:off x="109643" y="2852936"/>
            <a:ext cx="2806173" cy="1938992"/>
          </a:xfrm>
          <a:prstGeom prst="rect">
            <a:avLst/>
          </a:prstGeom>
        </p:spPr>
        <p:txBody>
          <a:bodyPr wrap="square">
            <a:spAutoFit/>
          </a:bodyPr>
          <a:lstStyle/>
          <a:p>
            <a:r>
              <a:rPr lang="ru-RU" sz="2400" b="1" u="sng" dirty="0">
                <a:solidFill>
                  <a:schemeClr val="accent6"/>
                </a:solidFill>
              </a:rPr>
              <a:t>РЕЧЕВЫЕ:</a:t>
            </a:r>
            <a:endParaRPr lang="ru-RU" sz="2400" dirty="0">
              <a:solidFill>
                <a:schemeClr val="accent6"/>
              </a:solidFill>
            </a:endParaRPr>
          </a:p>
          <a:p>
            <a:r>
              <a:rPr lang="ru-RU" sz="2400" dirty="0">
                <a:solidFill>
                  <a:schemeClr val="accent6"/>
                </a:solidFill>
              </a:rPr>
              <a:t>-</a:t>
            </a:r>
            <a:r>
              <a:rPr lang="ru-RU" sz="2400" b="1" dirty="0">
                <a:solidFill>
                  <a:schemeClr val="accent6"/>
                </a:solidFill>
              </a:rPr>
              <a:t>РЕЧЬ</a:t>
            </a:r>
            <a:endParaRPr lang="ru-RU" sz="2400" dirty="0">
              <a:solidFill>
                <a:schemeClr val="accent6"/>
              </a:solidFill>
            </a:endParaRPr>
          </a:p>
          <a:p>
            <a:r>
              <a:rPr lang="ru-RU" sz="2400" dirty="0">
                <a:solidFill>
                  <a:schemeClr val="accent6"/>
                </a:solidFill>
              </a:rPr>
              <a:t>-</a:t>
            </a:r>
            <a:r>
              <a:rPr lang="ru-RU" sz="2400" b="1" dirty="0">
                <a:solidFill>
                  <a:schemeClr val="accent6"/>
                </a:solidFill>
              </a:rPr>
              <a:t>ИНТОНАЦИЯ</a:t>
            </a:r>
            <a:endParaRPr lang="ru-RU" sz="2400" dirty="0">
              <a:solidFill>
                <a:schemeClr val="accent6"/>
              </a:solidFill>
            </a:endParaRPr>
          </a:p>
          <a:p>
            <a:r>
              <a:rPr lang="ru-RU" sz="2400" dirty="0">
                <a:solidFill>
                  <a:schemeClr val="accent6"/>
                </a:solidFill>
              </a:rPr>
              <a:t>-</a:t>
            </a:r>
            <a:r>
              <a:rPr lang="ru-RU" sz="2400" b="1" dirty="0">
                <a:solidFill>
                  <a:schemeClr val="accent6"/>
                </a:solidFill>
              </a:rPr>
              <a:t>ТЕМП РЕЧИ</a:t>
            </a:r>
            <a:endParaRPr lang="ru-RU" sz="2400" dirty="0">
              <a:solidFill>
                <a:schemeClr val="accent6"/>
              </a:solidFill>
            </a:endParaRPr>
          </a:p>
          <a:p>
            <a:r>
              <a:rPr lang="ru-RU" sz="2400" dirty="0">
                <a:solidFill>
                  <a:schemeClr val="accent6"/>
                </a:solidFill>
              </a:rPr>
              <a:t>-</a:t>
            </a:r>
            <a:r>
              <a:rPr lang="ru-RU" sz="2400" b="1" dirty="0">
                <a:solidFill>
                  <a:schemeClr val="accent6"/>
                </a:solidFill>
              </a:rPr>
              <a:t>ТЕМБР  ГОЛОСА</a:t>
            </a:r>
            <a:endParaRPr lang="ru-RU" sz="2400" dirty="0">
              <a:solidFill>
                <a:schemeClr val="accent6"/>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52226" name="Picture 2" descr="http://ppt4web.ru/images/40/4430/640/img18.jpg"/>
          <p:cNvPicPr>
            <a:picLocks noChangeAspect="1" noChangeArrowheads="1"/>
          </p:cNvPicPr>
          <p:nvPr/>
        </p:nvPicPr>
        <p:blipFill>
          <a:blip r:embed="rId2"/>
          <a:srcRect/>
          <a:stretch>
            <a:fillRect/>
          </a:stretch>
        </p:blipFill>
        <p:spPr bwMode="auto">
          <a:xfrm>
            <a:off x="-1" y="11359"/>
            <a:ext cx="9128853" cy="6846641"/>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54274" name="Picture 2" descr="http://ppt4web.ru/images/40/4430/640/img20.jpg"/>
          <p:cNvPicPr>
            <a:picLocks noChangeAspect="1" noChangeArrowheads="1"/>
          </p:cNvPicPr>
          <p:nvPr/>
        </p:nvPicPr>
        <p:blipFill>
          <a:blip r:embed="rId2"/>
          <a:srcRect/>
          <a:stretch>
            <a:fillRect/>
          </a:stretch>
        </p:blipFill>
        <p:spPr bwMode="auto">
          <a:xfrm>
            <a:off x="0" y="0"/>
            <a:ext cx="9144000" cy="6858002"/>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55298" name="Picture 2" descr="http://ppt4web.ru/images/40/4430/640/img21.jpg"/>
          <p:cNvPicPr>
            <a:picLocks noChangeAspect="1" noChangeArrowheads="1"/>
          </p:cNvPicPr>
          <p:nvPr/>
        </p:nvPicPr>
        <p:blipFill>
          <a:blip r:embed="rId2"/>
          <a:srcRect/>
          <a:stretch>
            <a:fillRect/>
          </a:stretch>
        </p:blipFill>
        <p:spPr bwMode="auto">
          <a:xfrm>
            <a:off x="-1" y="0"/>
            <a:ext cx="9140827" cy="685800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916832"/>
            <a:ext cx="9252520" cy="4896544"/>
          </a:xfrm>
        </p:spPr>
        <p:txBody>
          <a:bodyPr>
            <a:normAutofit lnSpcReduction="10000"/>
          </a:bodyPr>
          <a:lstStyle/>
          <a:p>
            <a:pPr>
              <a:buNone/>
            </a:pPr>
            <a:endParaRPr lang="ru-RU" sz="2400" dirty="0" smtClean="0">
              <a:solidFill>
                <a:schemeClr val="accent6"/>
              </a:solidFill>
            </a:endParaRPr>
          </a:p>
          <a:p>
            <a:r>
              <a:rPr lang="ru-RU" sz="2400" b="1" dirty="0" smtClean="0">
                <a:solidFill>
                  <a:schemeClr val="accent6"/>
                </a:solidFill>
              </a:rPr>
              <a:t>Прикосновение к уху. </a:t>
            </a:r>
            <a:r>
              <a:rPr lang="ru-RU" sz="2400" b="1" dirty="0" err="1" smtClean="0">
                <a:solidFill>
                  <a:schemeClr val="accent6"/>
                </a:solidFill>
              </a:rPr>
              <a:t>Обаме</a:t>
            </a:r>
            <a:r>
              <a:rPr lang="ru-RU" sz="2400" b="1" dirty="0" smtClean="0">
                <a:solidFill>
                  <a:schemeClr val="accent6"/>
                </a:solidFill>
              </a:rPr>
              <a:t> не  нравится то, что он слышит?</a:t>
            </a:r>
            <a:endParaRPr lang="ru-RU" sz="2400" dirty="0" smtClean="0">
              <a:solidFill>
                <a:schemeClr val="accent6"/>
              </a:solidFill>
            </a:endParaRPr>
          </a:p>
          <a:p>
            <a:r>
              <a:rPr lang="ru-RU" sz="2400" dirty="0" smtClean="0">
                <a:solidFill>
                  <a:schemeClr val="accent6"/>
                </a:solidFill>
              </a:rPr>
              <a:t>Порой, когда мы слушаем кого-то, и нам не нравится то, что мы слышим, подсознательно срабатывает реакция в виде  прикосновения к уху. Если во время разговора Ваш собеседник дотронулся  до уха, это может быть как знаком того, что ему не нравится  услышанное, так и признаком лжи с его стороны. Сравнивая этот случай с другими, стоит отметить, что подобный жест  </a:t>
            </a:r>
            <a:r>
              <a:rPr lang="ru-RU" sz="2400" dirty="0" err="1" smtClean="0">
                <a:solidFill>
                  <a:schemeClr val="accent6"/>
                </a:solidFill>
              </a:rPr>
              <a:t>Обама</a:t>
            </a:r>
            <a:r>
              <a:rPr lang="ru-RU" sz="2400" dirty="0" smtClean="0">
                <a:solidFill>
                  <a:schemeClr val="accent6"/>
                </a:solidFill>
              </a:rPr>
              <a:t>  также использует, когда сомневается в сказанном или же пытается надавить на собеседника.</a:t>
            </a:r>
          </a:p>
          <a:p>
            <a:pPr marL="0" indent="0">
              <a:buNone/>
            </a:pPr>
            <a:endParaRPr lang="ru-RU" dirty="0"/>
          </a:p>
        </p:txBody>
      </p:sp>
      <p:pic>
        <p:nvPicPr>
          <p:cNvPr id="28674" name="Picture 2" descr="97b11797715b"/>
          <p:cNvPicPr>
            <a:picLocks noChangeAspect="1" noChangeArrowheads="1"/>
          </p:cNvPicPr>
          <p:nvPr/>
        </p:nvPicPr>
        <p:blipFill>
          <a:blip r:embed="rId2"/>
          <a:srcRect/>
          <a:stretch>
            <a:fillRect/>
          </a:stretch>
        </p:blipFill>
        <p:spPr bwMode="auto">
          <a:xfrm>
            <a:off x="0" y="0"/>
            <a:ext cx="2876550" cy="1990725"/>
          </a:xfrm>
          <a:prstGeom prst="rect">
            <a:avLst/>
          </a:prstGeom>
          <a:noFill/>
        </p:spPr>
      </p:pic>
      <p:sp>
        <p:nvSpPr>
          <p:cNvPr id="4" name="Прямоугольник 3"/>
          <p:cNvSpPr/>
          <p:nvPr/>
        </p:nvSpPr>
        <p:spPr>
          <a:xfrm>
            <a:off x="2876550" y="256698"/>
            <a:ext cx="4572000" cy="738664"/>
          </a:xfrm>
          <a:prstGeom prst="rect">
            <a:avLst/>
          </a:prstGeom>
        </p:spPr>
        <p:txBody>
          <a:bodyPr>
            <a:spAutoFit/>
          </a:bodyPr>
          <a:lstStyle/>
          <a:p>
            <a:r>
              <a:rPr lang="ru-RU" sz="1400" i="1" dirty="0">
                <a:solidFill>
                  <a:schemeClr val="accent6"/>
                </a:solidFill>
              </a:rPr>
              <a:t>10 сентября 2009 года. Вашингтон. Президент США Барак Обама во время обсуждения реформы медицинского страхования</a:t>
            </a:r>
            <a:endParaRPr lang="ru-RU" sz="1400" dirty="0">
              <a:solidFill>
                <a:schemeClr val="accent6"/>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 y="173075"/>
            <a:ext cx="6228184" cy="5920221"/>
          </a:xfrm>
        </p:spPr>
        <p:txBody>
          <a:bodyPr>
            <a:normAutofit lnSpcReduction="10000"/>
          </a:bodyPr>
          <a:lstStyle/>
          <a:p>
            <a:pPr marL="0" indent="0">
              <a:buNone/>
            </a:pPr>
            <a:endParaRPr lang="ru-RU" dirty="0" smtClean="0"/>
          </a:p>
          <a:p>
            <a:pPr marL="0" indent="0" algn="ctr">
              <a:buNone/>
            </a:pPr>
            <a:r>
              <a:rPr lang="ru-RU" sz="2800" b="1" dirty="0" smtClean="0">
                <a:solidFill>
                  <a:schemeClr val="accent6"/>
                </a:solidFill>
              </a:rPr>
              <a:t>Рука на спине. </a:t>
            </a:r>
          </a:p>
          <a:p>
            <a:pPr marL="0" indent="0" algn="ctr">
              <a:buNone/>
            </a:pPr>
            <a:r>
              <a:rPr lang="ru-RU" sz="2800" b="1" dirty="0" smtClean="0">
                <a:solidFill>
                  <a:schemeClr val="accent6"/>
                </a:solidFill>
              </a:rPr>
              <a:t>Утончённый жест силы и власти</a:t>
            </a:r>
            <a:endParaRPr lang="ru-RU" sz="2800" dirty="0" smtClean="0">
              <a:solidFill>
                <a:schemeClr val="accent6"/>
              </a:solidFill>
            </a:endParaRPr>
          </a:p>
          <a:p>
            <a:r>
              <a:rPr lang="ru-RU" sz="2800" dirty="0" smtClean="0">
                <a:solidFill>
                  <a:schemeClr val="accent6"/>
                </a:solidFill>
              </a:rPr>
              <a:t>Когда один человек кладёт свою руку другому на спину, как бы направляя его, это является признаком доминирующей силы и власти. Направляясь на голосование, Обама, мастер жестов, использовал данный, чтобы показать своё "президентство" и лидерство.</a:t>
            </a:r>
          </a:p>
        </p:txBody>
      </p:sp>
      <p:pic>
        <p:nvPicPr>
          <p:cNvPr id="25602" name="Picture 2" descr="2225c7a5ed17"/>
          <p:cNvPicPr>
            <a:picLocks noChangeAspect="1" noChangeArrowheads="1"/>
          </p:cNvPicPr>
          <p:nvPr/>
        </p:nvPicPr>
        <p:blipFill>
          <a:blip r:embed="rId2"/>
          <a:srcRect/>
          <a:stretch>
            <a:fillRect/>
          </a:stretch>
        </p:blipFill>
        <p:spPr bwMode="auto">
          <a:xfrm>
            <a:off x="6156176" y="476672"/>
            <a:ext cx="2881605" cy="3860850"/>
          </a:xfrm>
          <a:prstGeom prst="rect">
            <a:avLst/>
          </a:prstGeom>
          <a:noFill/>
        </p:spPr>
      </p:pic>
      <p:sp>
        <p:nvSpPr>
          <p:cNvPr id="4" name="Прямоугольник 3"/>
          <p:cNvSpPr/>
          <p:nvPr/>
        </p:nvSpPr>
        <p:spPr>
          <a:xfrm>
            <a:off x="6156176" y="4437112"/>
            <a:ext cx="3162673" cy="1384995"/>
          </a:xfrm>
          <a:prstGeom prst="rect">
            <a:avLst/>
          </a:prstGeom>
        </p:spPr>
        <p:txBody>
          <a:bodyPr wrap="square">
            <a:spAutoFit/>
          </a:bodyPr>
          <a:lstStyle/>
          <a:p>
            <a:r>
              <a:rPr lang="ru-RU" sz="1400" i="1" dirty="0">
                <a:solidFill>
                  <a:schemeClr val="accent6"/>
                </a:solidFill>
              </a:rPr>
              <a:t>8 июля 2009 года. </a:t>
            </a:r>
            <a:r>
              <a:rPr lang="ru-RU" sz="1400" i="1" dirty="0" err="1">
                <a:solidFill>
                  <a:schemeClr val="accent6"/>
                </a:solidFill>
              </a:rPr>
              <a:t>Л'Акуила</a:t>
            </a:r>
            <a:r>
              <a:rPr lang="ru-RU" sz="1400" i="1" dirty="0">
                <a:solidFill>
                  <a:schemeClr val="accent6"/>
                </a:solidFill>
              </a:rPr>
              <a:t>, Италия</a:t>
            </a:r>
            <a:r>
              <a:rPr lang="ru-RU" sz="1400" i="1" dirty="0" smtClean="0">
                <a:solidFill>
                  <a:schemeClr val="accent6"/>
                </a:solidFill>
              </a:rPr>
              <a:t>. Премьер-министр </a:t>
            </a:r>
            <a:r>
              <a:rPr lang="ru-RU" sz="1400" i="1" dirty="0">
                <a:solidFill>
                  <a:schemeClr val="accent6"/>
                </a:solidFill>
              </a:rPr>
              <a:t>Италии </a:t>
            </a:r>
            <a:r>
              <a:rPr lang="ru-RU" sz="1400" i="1" dirty="0" smtClean="0">
                <a:solidFill>
                  <a:schemeClr val="accent6"/>
                </a:solidFill>
              </a:rPr>
              <a:t>Сильвио Берлускони </a:t>
            </a:r>
            <a:r>
              <a:rPr lang="ru-RU" sz="1400" i="1" dirty="0">
                <a:solidFill>
                  <a:schemeClr val="accent6"/>
                </a:solidFill>
              </a:rPr>
              <a:t>и президент США </a:t>
            </a:r>
            <a:r>
              <a:rPr lang="ru-RU" sz="1400" i="1" dirty="0" smtClean="0">
                <a:solidFill>
                  <a:schemeClr val="accent6"/>
                </a:solidFill>
              </a:rPr>
              <a:t>Барак Обама </a:t>
            </a:r>
            <a:r>
              <a:rPr lang="ru-RU" sz="1400" i="1" dirty="0">
                <a:solidFill>
                  <a:schemeClr val="accent6"/>
                </a:solidFill>
              </a:rPr>
              <a:t>на саммите "</a:t>
            </a:r>
            <a:r>
              <a:rPr lang="ru-RU" sz="1400" i="1" dirty="0" smtClean="0">
                <a:solidFill>
                  <a:schemeClr val="accent6"/>
                </a:solidFill>
              </a:rPr>
              <a:t>Большой Восьмёрки </a:t>
            </a:r>
            <a:r>
              <a:rPr lang="ru-RU" sz="1400" i="1" dirty="0">
                <a:solidFill>
                  <a:schemeClr val="accent6"/>
                </a:solidFill>
              </a:rPr>
              <a:t>G8"</a:t>
            </a:r>
            <a:endParaRPr lang="ru-RU" sz="1400" dirty="0">
              <a:solidFill>
                <a:schemeClr val="accent6"/>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50178" name="Picture 2" descr="http://ppt4web.ru/images/40/4430/640/img16.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7504" y="293232"/>
            <a:ext cx="8856984" cy="1167408"/>
          </a:xfrm>
        </p:spPr>
        <p:txBody>
          <a:bodyPr>
            <a:normAutofit fontScale="92500" lnSpcReduction="10000"/>
          </a:bodyPr>
          <a:lstStyle/>
          <a:p>
            <a:pPr>
              <a:buNone/>
            </a:pPr>
            <a:endParaRPr lang="ru-RU" dirty="0" smtClean="0"/>
          </a:p>
          <a:p>
            <a:pPr marL="0" indent="0" algn="ctr">
              <a:buNone/>
            </a:pPr>
            <a:r>
              <a:rPr lang="ru-RU" sz="4000" b="1" dirty="0" smtClean="0">
                <a:solidFill>
                  <a:schemeClr val="accent6"/>
                </a:solidFill>
              </a:rPr>
              <a:t>Типичная поза критической оценки</a:t>
            </a:r>
          </a:p>
          <a:p>
            <a:endParaRPr lang="ru-RU" dirty="0"/>
          </a:p>
        </p:txBody>
      </p:sp>
      <p:pic>
        <p:nvPicPr>
          <p:cNvPr id="31746" name="Picture 2" descr="Pic4"/>
          <p:cNvPicPr>
            <a:picLocks noChangeAspect="1" noChangeArrowheads="1"/>
          </p:cNvPicPr>
          <p:nvPr/>
        </p:nvPicPr>
        <p:blipFill>
          <a:blip r:embed="rId2"/>
          <a:srcRect/>
          <a:stretch>
            <a:fillRect/>
          </a:stretch>
        </p:blipFill>
        <p:spPr bwMode="auto">
          <a:xfrm>
            <a:off x="2627784" y="1457395"/>
            <a:ext cx="3024336" cy="5122561"/>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51202" name="Picture 2" descr="http://ppt4web.ru/images/40/4430/640/img17.jpg"/>
          <p:cNvPicPr>
            <a:picLocks noChangeAspect="1" noChangeArrowheads="1"/>
          </p:cNvPicPr>
          <p:nvPr/>
        </p:nvPicPr>
        <p:blipFill>
          <a:blip r:embed="rId2"/>
          <a:srcRect/>
          <a:stretch>
            <a:fillRect/>
          </a:stretch>
        </p:blipFill>
        <p:spPr bwMode="auto">
          <a:xfrm>
            <a:off x="-18662" y="0"/>
            <a:ext cx="9162662" cy="6858000"/>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7504" y="188640"/>
            <a:ext cx="6554867" cy="5472608"/>
          </a:xfrm>
        </p:spPr>
        <p:txBody>
          <a:bodyPr>
            <a:normAutofit/>
          </a:bodyPr>
          <a:lstStyle/>
          <a:p>
            <a:pPr marL="0" indent="0">
              <a:buNone/>
            </a:pPr>
            <a:endParaRPr lang="ru-RU" dirty="0" smtClean="0"/>
          </a:p>
          <a:p>
            <a:r>
              <a:rPr lang="ru-RU" dirty="0" smtClean="0">
                <a:solidFill>
                  <a:schemeClr val="accent6"/>
                </a:solidFill>
              </a:rPr>
              <a:t>Лидеры всегда стремятся находиться по левую руку от фотографа, поскольку уже давно известно, что человек, находящийся слева на фотографии, выглядит более  могущественным и контролирует </a:t>
            </a:r>
            <a:r>
              <a:rPr lang="ru-RU" dirty="0" smtClean="0">
                <a:solidFill>
                  <a:schemeClr val="accent6"/>
                </a:solidFill>
              </a:rPr>
              <a:t>ситуацию </a:t>
            </a:r>
            <a:r>
              <a:rPr lang="ru-RU" dirty="0" smtClean="0">
                <a:solidFill>
                  <a:schemeClr val="accent6"/>
                </a:solidFill>
              </a:rPr>
              <a:t>.Достаточно взглянуть на изображение и положение  рук и корпуса тела, чтобы понять это. Иногда бывает очень забавно наблюдать, как политики маневрируют, чтобы занять более благоприятную позицию.</a:t>
            </a:r>
          </a:p>
          <a:p>
            <a:endParaRPr lang="ru-RU" dirty="0"/>
          </a:p>
        </p:txBody>
      </p:sp>
      <p:pic>
        <p:nvPicPr>
          <p:cNvPr id="1026" name="Picture 2" descr="j0437115"/>
          <p:cNvPicPr>
            <a:picLocks noChangeAspect="1" noChangeArrowheads="1"/>
          </p:cNvPicPr>
          <p:nvPr/>
        </p:nvPicPr>
        <p:blipFill rotWithShape="1">
          <a:blip r:embed="rId2"/>
          <a:srcRect t="18732" b="18269"/>
          <a:stretch/>
        </p:blipFill>
        <p:spPr bwMode="auto">
          <a:xfrm>
            <a:off x="261164" y="4571566"/>
            <a:ext cx="3347864" cy="2109125"/>
          </a:xfrm>
          <a:prstGeom prst="rect">
            <a:avLst/>
          </a:prstGeom>
          <a:noFill/>
        </p:spPr>
      </p:pic>
      <p:pic>
        <p:nvPicPr>
          <p:cNvPr id="1028" name="Picture 4" descr="96cc0c4e74bb"/>
          <p:cNvPicPr>
            <a:picLocks noChangeAspect="1" noChangeArrowheads="1"/>
          </p:cNvPicPr>
          <p:nvPr/>
        </p:nvPicPr>
        <p:blipFill>
          <a:blip r:embed="rId3"/>
          <a:srcRect/>
          <a:stretch>
            <a:fillRect/>
          </a:stretch>
        </p:blipFill>
        <p:spPr bwMode="auto">
          <a:xfrm>
            <a:off x="6814567" y="2916448"/>
            <a:ext cx="2257425" cy="2886076"/>
          </a:xfrm>
          <a:prstGeom prst="rect">
            <a:avLst/>
          </a:prstGeom>
          <a:noFill/>
        </p:spPr>
      </p:pic>
      <p:pic>
        <p:nvPicPr>
          <p:cNvPr id="1030" name="Picture 6" descr="6718f49b3aec"/>
          <p:cNvPicPr>
            <a:picLocks noChangeAspect="1" noChangeArrowheads="1"/>
          </p:cNvPicPr>
          <p:nvPr/>
        </p:nvPicPr>
        <p:blipFill>
          <a:blip r:embed="rId4"/>
          <a:srcRect/>
          <a:stretch>
            <a:fillRect/>
          </a:stretch>
        </p:blipFill>
        <p:spPr bwMode="auto">
          <a:xfrm>
            <a:off x="7240555" y="0"/>
            <a:ext cx="1903445" cy="2855168"/>
          </a:xfrm>
          <a:prstGeom prst="rect">
            <a:avLst/>
          </a:prstGeom>
          <a:noFill/>
        </p:spPr>
      </p:pic>
      <p:sp>
        <p:nvSpPr>
          <p:cNvPr id="4" name="Прямоугольник 3"/>
          <p:cNvSpPr/>
          <p:nvPr/>
        </p:nvSpPr>
        <p:spPr>
          <a:xfrm>
            <a:off x="539552" y="188640"/>
            <a:ext cx="4896544" cy="830997"/>
          </a:xfrm>
          <a:prstGeom prst="rect">
            <a:avLst/>
          </a:prstGeom>
        </p:spPr>
        <p:txBody>
          <a:bodyPr wrap="square">
            <a:spAutoFit/>
          </a:bodyPr>
          <a:lstStyle/>
          <a:p>
            <a:pPr algn="ctr"/>
            <a:r>
              <a:rPr lang="ru-RU" sz="4800" b="1" dirty="0">
                <a:solidFill>
                  <a:schemeClr val="accent6"/>
                </a:solidFill>
              </a:rPr>
              <a:t>Рукопожатие</a:t>
            </a:r>
          </a:p>
        </p:txBody>
      </p:sp>
      <p:sp>
        <p:nvSpPr>
          <p:cNvPr id="5" name="Прямоугольник 4"/>
          <p:cNvSpPr/>
          <p:nvPr/>
        </p:nvSpPr>
        <p:spPr>
          <a:xfrm>
            <a:off x="4499992" y="5726584"/>
            <a:ext cx="4572000" cy="954107"/>
          </a:xfrm>
          <a:prstGeom prst="rect">
            <a:avLst/>
          </a:prstGeom>
        </p:spPr>
        <p:txBody>
          <a:bodyPr>
            <a:spAutoFit/>
          </a:bodyPr>
          <a:lstStyle/>
          <a:p>
            <a:r>
              <a:rPr lang="ru-RU" sz="1400" i="1" dirty="0">
                <a:solidFill>
                  <a:schemeClr val="accent6"/>
                </a:solidFill>
              </a:rPr>
              <a:t>8 июля 2009 года</a:t>
            </a:r>
            <a:r>
              <a:rPr lang="ru-RU" sz="1400" i="1" dirty="0" smtClean="0">
                <a:solidFill>
                  <a:schemeClr val="accent6"/>
                </a:solidFill>
              </a:rPr>
              <a:t>.  </a:t>
            </a:r>
            <a:r>
              <a:rPr lang="ru-RU" sz="1400" i="1" dirty="0" err="1">
                <a:solidFill>
                  <a:schemeClr val="accent6"/>
                </a:solidFill>
              </a:rPr>
              <a:t>Л'Акуила</a:t>
            </a:r>
            <a:r>
              <a:rPr lang="ru-RU" sz="1400" i="1" dirty="0">
                <a:solidFill>
                  <a:schemeClr val="accent6"/>
                </a:solidFill>
              </a:rPr>
              <a:t>,  Италия. Президент США Барак Обама и премьер-министр Италии Сильвио  </a:t>
            </a:r>
            <a:r>
              <a:rPr lang="ru-RU" sz="1400" i="1" dirty="0" err="1">
                <a:solidFill>
                  <a:schemeClr val="accent6"/>
                </a:solidFill>
              </a:rPr>
              <a:t>Берлускони</a:t>
            </a:r>
            <a:r>
              <a:rPr lang="ru-RU" sz="1400" i="1" dirty="0">
                <a:solidFill>
                  <a:schemeClr val="accent6"/>
                </a:solidFill>
              </a:rPr>
              <a:t> </a:t>
            </a:r>
            <a:r>
              <a:rPr lang="ru-RU" sz="1400" i="1" dirty="0" smtClean="0">
                <a:solidFill>
                  <a:schemeClr val="accent6"/>
                </a:solidFill>
              </a:rPr>
              <a:t>на саммите </a:t>
            </a:r>
            <a:r>
              <a:rPr lang="ru-RU" sz="1400" i="1" dirty="0">
                <a:solidFill>
                  <a:schemeClr val="accent6"/>
                </a:solidFill>
              </a:rPr>
              <a:t>"Большой Восьмёрки </a:t>
            </a:r>
            <a:r>
              <a:rPr lang="ru-RU" sz="1400" i="1" dirty="0" smtClean="0">
                <a:solidFill>
                  <a:schemeClr val="accent6"/>
                </a:solidFill>
              </a:rPr>
              <a:t>G8.   </a:t>
            </a:r>
            <a:r>
              <a:rPr lang="ru-RU" sz="1400" b="1" dirty="0" smtClean="0">
                <a:solidFill>
                  <a:schemeClr val="accent6"/>
                </a:solidFill>
              </a:rPr>
              <a:t>Кто </a:t>
            </a:r>
            <a:r>
              <a:rPr lang="ru-RU" sz="1400" b="1" dirty="0">
                <a:solidFill>
                  <a:schemeClr val="accent6"/>
                </a:solidFill>
              </a:rPr>
              <a:t>же более могущественен?</a:t>
            </a:r>
            <a:endParaRPr lang="ru-RU" sz="1400" dirty="0">
              <a:solidFill>
                <a:schemeClr val="accent6"/>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1"/>
          </p:nvPr>
        </p:nvSpPr>
        <p:spPr>
          <a:xfrm>
            <a:off x="467544" y="2216895"/>
            <a:ext cx="7848872" cy="2308324"/>
          </a:xfrm>
          <a:prstGeom prst="rect">
            <a:avLst/>
          </a:prstGeom>
        </p:spPr>
        <p:txBody>
          <a:bodyPr wrap="square">
            <a:spAutoFit/>
          </a:bodyPr>
          <a:lstStyle/>
          <a:p>
            <a:pPr marL="0" indent="0" algn="ctr">
              <a:buNone/>
            </a:pPr>
            <a:r>
              <a:rPr lang="ru-RU" sz="7200" b="1" dirty="0" smtClean="0">
                <a:solidFill>
                  <a:schemeClr val="accent6"/>
                </a:solidFill>
              </a:rPr>
              <a:t>ПРАКТИЧЕСКАЯ  ДЕЯТЕЛЬНОСТЬ</a:t>
            </a:r>
            <a:endParaRPr lang="ru-RU" sz="7200" b="1" dirty="0">
              <a:solidFill>
                <a:schemeClr val="accent6"/>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620688"/>
            <a:ext cx="6984776" cy="5495862"/>
          </a:xfrm>
        </p:spPr>
        <p:txBody>
          <a:bodyPr>
            <a:normAutofit fontScale="92500" lnSpcReduction="10000"/>
          </a:bodyPr>
          <a:lstStyle/>
          <a:p>
            <a:endParaRPr lang="ru-RU" dirty="0" smtClean="0"/>
          </a:p>
          <a:p>
            <a:endParaRPr lang="ru-RU" dirty="0" smtClean="0"/>
          </a:p>
          <a:p>
            <a:r>
              <a:rPr lang="ru-RU" sz="2800" dirty="0" smtClean="0">
                <a:solidFill>
                  <a:schemeClr val="accent6"/>
                </a:solidFill>
              </a:rPr>
              <a:t>1. Кто (передаёт сообщение) - Коммуникатор</a:t>
            </a:r>
          </a:p>
          <a:p>
            <a:r>
              <a:rPr lang="ru-RU" sz="2800" dirty="0" smtClean="0">
                <a:solidFill>
                  <a:schemeClr val="accent6"/>
                </a:solidFill>
              </a:rPr>
              <a:t>2. Что (передаётся) - Сообщение(текст)</a:t>
            </a:r>
          </a:p>
          <a:p>
            <a:r>
              <a:rPr lang="ru-RU" sz="2800" dirty="0" smtClean="0">
                <a:solidFill>
                  <a:schemeClr val="accent6"/>
                </a:solidFill>
              </a:rPr>
              <a:t>3. Как (осуществляется передача) - Канал связи</a:t>
            </a:r>
          </a:p>
          <a:p>
            <a:r>
              <a:rPr lang="ru-RU" sz="2800" dirty="0" smtClean="0">
                <a:solidFill>
                  <a:schemeClr val="accent6"/>
                </a:solidFill>
              </a:rPr>
              <a:t>4. Кому (направлено сообщение) - Реципиент</a:t>
            </a:r>
          </a:p>
          <a:p>
            <a:r>
              <a:rPr lang="ru-RU" sz="2800" dirty="0" smtClean="0">
                <a:solidFill>
                  <a:schemeClr val="accent6"/>
                </a:solidFill>
              </a:rPr>
              <a:t>5. С каким эффектом - Эффективность</a:t>
            </a:r>
          </a:p>
          <a:p>
            <a:endParaRPr lang="ru-RU" dirty="0"/>
          </a:p>
        </p:txBody>
      </p:sp>
      <p:pic>
        <p:nvPicPr>
          <p:cNvPr id="1026" name="Picture 2" descr="общение"/>
          <p:cNvPicPr>
            <a:picLocks noChangeAspect="1" noChangeArrowheads="1"/>
          </p:cNvPicPr>
          <p:nvPr/>
        </p:nvPicPr>
        <p:blipFill>
          <a:blip r:embed="rId2"/>
          <a:srcRect/>
          <a:stretch>
            <a:fillRect/>
          </a:stretch>
        </p:blipFill>
        <p:spPr bwMode="auto">
          <a:xfrm>
            <a:off x="5792688" y="692696"/>
            <a:ext cx="3231333" cy="2154223"/>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35896" y="421776"/>
            <a:ext cx="4757742" cy="1143000"/>
          </a:xfrm>
        </p:spPr>
        <p:txBody>
          <a:bodyPr>
            <a:noAutofit/>
          </a:bodyPr>
          <a:lstStyle/>
          <a:p>
            <a:pPr algn="ctr"/>
            <a:r>
              <a:rPr lang="ru-RU" sz="4400" b="1" dirty="0" smtClean="0">
                <a:solidFill>
                  <a:schemeClr val="accent6"/>
                </a:solidFill>
              </a:rPr>
              <a:t>Позиции в общении</a:t>
            </a:r>
            <a:endParaRPr lang="ru-RU" sz="4400" b="1" dirty="0">
              <a:solidFill>
                <a:schemeClr val="accent6"/>
              </a:solidFill>
            </a:endParaRPr>
          </a:p>
        </p:txBody>
      </p:sp>
      <p:sp>
        <p:nvSpPr>
          <p:cNvPr id="3" name="Содержимое 2"/>
          <p:cNvSpPr>
            <a:spLocks noGrp="1"/>
          </p:cNvSpPr>
          <p:nvPr>
            <p:ph idx="1"/>
          </p:nvPr>
        </p:nvSpPr>
        <p:spPr>
          <a:xfrm>
            <a:off x="251520" y="1772816"/>
            <a:ext cx="6768752" cy="4680521"/>
          </a:xfrm>
        </p:spPr>
        <p:txBody>
          <a:bodyPr>
            <a:normAutofit/>
          </a:bodyPr>
          <a:lstStyle/>
          <a:p>
            <a:endParaRPr lang="ru-RU" dirty="0" smtClean="0"/>
          </a:p>
          <a:p>
            <a:pPr>
              <a:buNone/>
            </a:pPr>
            <a:endParaRPr lang="ru-RU" dirty="0" smtClean="0"/>
          </a:p>
          <a:p>
            <a:r>
              <a:rPr lang="ru-RU" sz="2400" dirty="0" smtClean="0">
                <a:solidFill>
                  <a:schemeClr val="accent6"/>
                </a:solidFill>
              </a:rPr>
              <a:t>доброжелательная позиция- принятия собеседника</a:t>
            </a:r>
          </a:p>
          <a:p>
            <a:r>
              <a:rPr lang="ru-RU" sz="2400" dirty="0" smtClean="0">
                <a:solidFill>
                  <a:schemeClr val="accent6"/>
                </a:solidFill>
              </a:rPr>
              <a:t>нейтральная</a:t>
            </a:r>
          </a:p>
          <a:p>
            <a:r>
              <a:rPr lang="ru-RU" sz="2400" dirty="0" smtClean="0">
                <a:solidFill>
                  <a:schemeClr val="accent6"/>
                </a:solidFill>
              </a:rPr>
              <a:t>враждебная</a:t>
            </a:r>
          </a:p>
          <a:p>
            <a:r>
              <a:rPr lang="ru-RU" sz="2400" dirty="0" smtClean="0">
                <a:solidFill>
                  <a:schemeClr val="accent6"/>
                </a:solidFill>
              </a:rPr>
              <a:t>доминирование (общение “сверху”)</a:t>
            </a:r>
          </a:p>
          <a:p>
            <a:r>
              <a:rPr lang="ru-RU" sz="2400" dirty="0" smtClean="0">
                <a:solidFill>
                  <a:schemeClr val="accent6"/>
                </a:solidFill>
              </a:rPr>
              <a:t>общение на равных</a:t>
            </a:r>
          </a:p>
          <a:p>
            <a:r>
              <a:rPr lang="ru-RU" sz="2400" dirty="0" smtClean="0">
                <a:solidFill>
                  <a:schemeClr val="accent6"/>
                </a:solidFill>
              </a:rPr>
              <a:t>подчинение (общение “снизу”)</a:t>
            </a:r>
          </a:p>
          <a:p>
            <a:endParaRPr lang="ru-RU" dirty="0"/>
          </a:p>
        </p:txBody>
      </p:sp>
      <p:pic>
        <p:nvPicPr>
          <p:cNvPr id="19458" name="Picture 2" descr="Конфликты по наследству. Обсуждение на LiveInternet - Российский Сервис Онлайн-Дневников"/>
          <p:cNvPicPr>
            <a:picLocks noChangeAspect="1" noChangeArrowheads="1"/>
          </p:cNvPicPr>
          <p:nvPr/>
        </p:nvPicPr>
        <p:blipFill rotWithShape="1">
          <a:blip r:embed="rId2"/>
          <a:srcRect t="8058"/>
          <a:stretch/>
        </p:blipFill>
        <p:spPr bwMode="auto">
          <a:xfrm>
            <a:off x="6357917" y="3284984"/>
            <a:ext cx="2786083" cy="3573016"/>
          </a:xfrm>
          <a:prstGeom prst="rect">
            <a:avLst/>
          </a:prstGeom>
          <a:noFill/>
        </p:spPr>
      </p:pic>
      <p:pic>
        <p:nvPicPr>
          <p:cNvPr id="19460" name="Picture 4" descr="Интернет общение: россияне скоро разучатся встречаться - Рам…"/>
          <p:cNvPicPr>
            <a:picLocks noChangeAspect="1" noChangeArrowheads="1"/>
          </p:cNvPicPr>
          <p:nvPr/>
        </p:nvPicPr>
        <p:blipFill>
          <a:blip r:embed="rId3" cstate="print"/>
          <a:srcRect/>
          <a:stretch>
            <a:fillRect/>
          </a:stretch>
        </p:blipFill>
        <p:spPr bwMode="auto">
          <a:xfrm>
            <a:off x="0" y="0"/>
            <a:ext cx="3500462" cy="2576481"/>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72988"/>
            <a:ext cx="9136900" cy="2247528"/>
          </a:xfrm>
        </p:spPr>
        <p:txBody>
          <a:bodyPr>
            <a:normAutofit/>
          </a:bodyPr>
          <a:lstStyle/>
          <a:p>
            <a:r>
              <a:rPr lang="ru-RU" sz="1800" dirty="0" smtClean="0">
                <a:solidFill>
                  <a:schemeClr val="accent6"/>
                </a:solidFill>
              </a:rPr>
              <a:t>Интимная зона (15 - 45 см) - допускаются лишь близкие, хорошо знакомые люди. Для этой зоны характерны негромкий голос, прикосновения, доверительность .Нарушение интимной зоны влечет за собой такие изменения, как учащение сердцебиения, кровь приливает к голове, увеличивается выброс в кровь адреналина – стрессового гормона.</a:t>
            </a:r>
          </a:p>
          <a:p>
            <a:endParaRPr lang="ru-RU" dirty="0"/>
          </a:p>
        </p:txBody>
      </p:sp>
      <p:pic>
        <p:nvPicPr>
          <p:cNvPr id="4" name="Picture 2" descr="Условия и технологии эффективной коммуникации"/>
          <p:cNvPicPr>
            <a:picLocks noChangeAspect="1" noChangeArrowheads="1"/>
          </p:cNvPicPr>
          <p:nvPr/>
        </p:nvPicPr>
        <p:blipFill>
          <a:blip r:embed="rId2"/>
          <a:srcRect/>
          <a:stretch>
            <a:fillRect/>
          </a:stretch>
        </p:blipFill>
        <p:spPr bwMode="auto">
          <a:xfrm>
            <a:off x="2152632" y="1628800"/>
            <a:ext cx="4976468" cy="3168352"/>
          </a:xfrm>
          <a:prstGeom prst="rect">
            <a:avLst/>
          </a:prstGeom>
          <a:noFill/>
        </p:spPr>
      </p:pic>
      <p:sp>
        <p:nvSpPr>
          <p:cNvPr id="5" name="Содержимое 2"/>
          <p:cNvSpPr txBox="1">
            <a:spLocks/>
          </p:cNvSpPr>
          <p:nvPr/>
        </p:nvSpPr>
        <p:spPr>
          <a:xfrm>
            <a:off x="-7100" y="5085184"/>
            <a:ext cx="9151100" cy="1772816"/>
          </a:xfrm>
          <a:prstGeom prst="rect">
            <a:avLst/>
          </a:prstGeom>
        </p:spPr>
        <p:txBody>
          <a:bodyPr vert="horz" lIns="91440" tIns="45720" rIns="91440" bIns="45720" rtlCol="0" anchor="ctr">
            <a:normAutofit fontScale="85000" lnSpcReduction="2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a:lstStyle>
          <a:p>
            <a:r>
              <a:rPr lang="ru-RU" sz="2100" dirty="0" smtClean="0">
                <a:solidFill>
                  <a:schemeClr val="accent6"/>
                </a:solidFill>
              </a:rPr>
              <a:t>Личная зона (45 - 120см) - беседа с друзьями, коллегами. Характерен лишь зрительный контакт.</a:t>
            </a:r>
          </a:p>
          <a:p>
            <a:r>
              <a:rPr lang="ru-RU" sz="2100" dirty="0" smtClean="0">
                <a:solidFill>
                  <a:schemeClr val="accent6"/>
                </a:solidFill>
              </a:rPr>
              <a:t>Социальная зона (120 - 400 см) - официальные встречи в кабинетах, преподавательских, т.е. с теми, кого не очень хорошо знают.</a:t>
            </a:r>
          </a:p>
          <a:p>
            <a:r>
              <a:rPr lang="ru-RU" sz="2100" dirty="0" smtClean="0">
                <a:solidFill>
                  <a:schemeClr val="accent6"/>
                </a:solidFill>
              </a:rPr>
              <a:t>Публичная зона (более 400 см) - общение в большой группе людей, в лекционной аудитории, на митинге</a:t>
            </a:r>
          </a:p>
          <a:p>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2996952"/>
            <a:ext cx="4678208" cy="3528392"/>
          </a:xfrm>
        </p:spPr>
        <p:txBody>
          <a:bodyPr/>
          <a:lstStyle/>
          <a:p>
            <a:r>
              <a:rPr lang="ru-RU" sz="3600" dirty="0" smtClean="0">
                <a:solidFill>
                  <a:schemeClr val="accent6"/>
                </a:solidFill>
              </a:rPr>
              <a:t>Основа отношения к нам закладывается в первые 15 секунд общения</a:t>
            </a:r>
          </a:p>
          <a:p>
            <a:endParaRPr lang="ru-RU" dirty="0"/>
          </a:p>
        </p:txBody>
      </p:sp>
      <p:pic>
        <p:nvPicPr>
          <p:cNvPr id="15362" name="Picture 2" descr="clock2"/>
          <p:cNvPicPr>
            <a:picLocks noChangeAspect="1" noChangeArrowheads="1"/>
          </p:cNvPicPr>
          <p:nvPr/>
        </p:nvPicPr>
        <p:blipFill>
          <a:blip r:embed="rId2"/>
          <a:srcRect/>
          <a:stretch>
            <a:fillRect/>
          </a:stretch>
        </p:blipFill>
        <p:spPr bwMode="auto">
          <a:xfrm>
            <a:off x="0" y="0"/>
            <a:ext cx="3275856" cy="3172968"/>
          </a:xfrm>
          <a:prstGeom prst="rect">
            <a:avLst/>
          </a:prstGeom>
          <a:noFill/>
        </p:spPr>
      </p:pic>
      <p:pic>
        <p:nvPicPr>
          <p:cNvPr id="17410" name="Picture 2" descr="Разные пожелания картинки с надписями, открытки скачать бесплатно на телефон, на рабочий стол"/>
          <p:cNvPicPr>
            <a:picLocks noChangeAspect="1" noChangeArrowheads="1"/>
          </p:cNvPicPr>
          <p:nvPr/>
        </p:nvPicPr>
        <p:blipFill>
          <a:blip r:embed="rId3"/>
          <a:srcRect/>
          <a:stretch>
            <a:fillRect/>
          </a:stretch>
        </p:blipFill>
        <p:spPr bwMode="auto">
          <a:xfrm>
            <a:off x="4857720" y="3357538"/>
            <a:ext cx="4286280" cy="3500462"/>
          </a:xfrm>
          <a:prstGeom prst="rect">
            <a:avLst/>
          </a:prstGeom>
          <a:noFill/>
        </p:spPr>
      </p:pic>
      <p:sp>
        <p:nvSpPr>
          <p:cNvPr id="4" name="Прямоугольник 3"/>
          <p:cNvSpPr/>
          <p:nvPr/>
        </p:nvSpPr>
        <p:spPr>
          <a:xfrm>
            <a:off x="4067944" y="989774"/>
            <a:ext cx="3888432" cy="923330"/>
          </a:xfrm>
          <a:prstGeom prst="rect">
            <a:avLst/>
          </a:prstGeom>
        </p:spPr>
        <p:txBody>
          <a:bodyPr wrap="square">
            <a:spAutoFit/>
          </a:bodyPr>
          <a:lstStyle/>
          <a:p>
            <a:pPr algn="ctr">
              <a:buNone/>
            </a:pPr>
            <a:r>
              <a:rPr lang="ru-RU" sz="5400" b="1" i="1" dirty="0">
                <a:solidFill>
                  <a:schemeClr val="accent6"/>
                </a:solidFill>
              </a:rPr>
              <a:t>1 правило</a:t>
            </a:r>
            <a:endParaRPr lang="ru-RU" sz="5400" dirty="0">
              <a:solidFill>
                <a:schemeClr val="accent6"/>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2386624"/>
            <a:ext cx="8208912" cy="3888432"/>
          </a:xfrm>
        </p:spPr>
        <p:txBody>
          <a:bodyPr>
            <a:noAutofit/>
          </a:bodyPr>
          <a:lstStyle/>
          <a:p>
            <a:pPr marL="0" indent="0">
              <a:buNone/>
            </a:pPr>
            <a:r>
              <a:rPr lang="ru-RU" sz="3200" dirty="0" smtClean="0">
                <a:solidFill>
                  <a:schemeClr val="accent6"/>
                </a:solidFill>
              </a:rPr>
              <a:t>Чтобы расположить к себе собеседника нужно сделать:</a:t>
            </a:r>
          </a:p>
          <a:p>
            <a:pPr marL="0" indent="0">
              <a:buNone/>
            </a:pPr>
            <a:r>
              <a:rPr lang="ru-RU" sz="3200" dirty="0" smtClean="0">
                <a:solidFill>
                  <a:schemeClr val="accent6"/>
                </a:solidFill>
              </a:rPr>
              <a:t>4 «психологических подарка»</a:t>
            </a:r>
          </a:p>
          <a:p>
            <a:r>
              <a:rPr lang="ru-RU" sz="3200" dirty="0" smtClean="0">
                <a:solidFill>
                  <a:schemeClr val="accent6"/>
                </a:solidFill>
              </a:rPr>
              <a:t>комплимент</a:t>
            </a:r>
          </a:p>
          <a:p>
            <a:r>
              <a:rPr lang="ru-RU" sz="3200" dirty="0" smtClean="0">
                <a:solidFill>
                  <a:schemeClr val="accent6"/>
                </a:solidFill>
              </a:rPr>
              <a:t>улыбка </a:t>
            </a:r>
          </a:p>
          <a:p>
            <a:r>
              <a:rPr lang="ru-RU" sz="3200" dirty="0" smtClean="0">
                <a:solidFill>
                  <a:schemeClr val="accent6"/>
                </a:solidFill>
              </a:rPr>
              <a:t>имя собеседника</a:t>
            </a:r>
          </a:p>
          <a:p>
            <a:r>
              <a:rPr lang="ru-RU" sz="3200" dirty="0" smtClean="0">
                <a:solidFill>
                  <a:schemeClr val="accent6"/>
                </a:solidFill>
              </a:rPr>
              <a:t>поднятие его значимости</a:t>
            </a:r>
          </a:p>
        </p:txBody>
      </p:sp>
      <p:pic>
        <p:nvPicPr>
          <p:cNvPr id="21506" name="Picture 2" descr="26"/>
          <p:cNvPicPr>
            <a:picLocks noChangeAspect="1" noChangeArrowheads="1" noCrop="1"/>
          </p:cNvPicPr>
          <p:nvPr/>
        </p:nvPicPr>
        <p:blipFill>
          <a:blip r:embed="rId2"/>
          <a:srcRect/>
          <a:stretch>
            <a:fillRect/>
          </a:stretch>
        </p:blipFill>
        <p:spPr bwMode="auto">
          <a:xfrm>
            <a:off x="3419872" y="4509120"/>
            <a:ext cx="828675" cy="828676"/>
          </a:xfrm>
          <a:prstGeom prst="rect">
            <a:avLst/>
          </a:prstGeom>
          <a:noFill/>
        </p:spPr>
      </p:pic>
      <p:pic>
        <p:nvPicPr>
          <p:cNvPr id="21508" name="Picture 4" descr="AG00373_"/>
          <p:cNvPicPr>
            <a:picLocks noChangeAspect="1" noChangeArrowheads="1" noCrop="1"/>
          </p:cNvPicPr>
          <p:nvPr/>
        </p:nvPicPr>
        <p:blipFill>
          <a:blip r:embed="rId3"/>
          <a:srcRect/>
          <a:stretch>
            <a:fillRect/>
          </a:stretch>
        </p:blipFill>
        <p:spPr bwMode="auto">
          <a:xfrm>
            <a:off x="5076056" y="3933056"/>
            <a:ext cx="742950" cy="714375"/>
          </a:xfrm>
          <a:prstGeom prst="rect">
            <a:avLst/>
          </a:prstGeom>
          <a:noFill/>
        </p:spPr>
      </p:pic>
      <p:pic>
        <p:nvPicPr>
          <p:cNvPr id="21510" name="Picture 6" descr="sisyphus"/>
          <p:cNvPicPr>
            <a:picLocks noChangeAspect="1" noChangeArrowheads="1" noCrop="1"/>
          </p:cNvPicPr>
          <p:nvPr/>
        </p:nvPicPr>
        <p:blipFill>
          <a:blip r:embed="rId4"/>
          <a:srcRect/>
          <a:stretch>
            <a:fillRect/>
          </a:stretch>
        </p:blipFill>
        <p:spPr bwMode="auto">
          <a:xfrm>
            <a:off x="6228184" y="5445224"/>
            <a:ext cx="1181100" cy="1000125"/>
          </a:xfrm>
          <a:prstGeom prst="rect">
            <a:avLst/>
          </a:prstGeom>
          <a:noFill/>
        </p:spPr>
      </p:pic>
      <p:sp>
        <p:nvSpPr>
          <p:cNvPr id="4" name="Прямоугольник 3"/>
          <p:cNvSpPr/>
          <p:nvPr/>
        </p:nvSpPr>
        <p:spPr>
          <a:xfrm>
            <a:off x="4355976" y="559768"/>
            <a:ext cx="4464496" cy="923330"/>
          </a:xfrm>
          <a:prstGeom prst="rect">
            <a:avLst/>
          </a:prstGeom>
        </p:spPr>
        <p:txBody>
          <a:bodyPr wrap="square">
            <a:spAutoFit/>
          </a:bodyPr>
          <a:lstStyle/>
          <a:p>
            <a:pPr algn="ctr">
              <a:buNone/>
            </a:pPr>
            <a:r>
              <a:rPr lang="ru-RU" sz="5400" b="1" i="1" dirty="0">
                <a:solidFill>
                  <a:schemeClr val="accent6"/>
                </a:solidFill>
              </a:rPr>
              <a:t>2 правило</a:t>
            </a:r>
            <a:endParaRPr lang="ru-RU" sz="5400" b="1" dirty="0">
              <a:solidFill>
                <a:schemeClr val="accent6"/>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2996952"/>
            <a:ext cx="9144000" cy="3600400"/>
          </a:xfrm>
        </p:spPr>
        <p:txBody>
          <a:bodyPr>
            <a:normAutofit fontScale="40000" lnSpcReduction="20000"/>
          </a:bodyPr>
          <a:lstStyle/>
          <a:p>
            <a:pPr marL="0" indent="0" algn="ctr">
              <a:buNone/>
            </a:pPr>
            <a:r>
              <a:rPr lang="ru-RU" sz="9000" b="1" dirty="0" smtClean="0">
                <a:solidFill>
                  <a:schemeClr val="accent6"/>
                </a:solidFill>
              </a:rPr>
              <a:t>Контакт глазами</a:t>
            </a:r>
            <a:endParaRPr lang="ru-RU" sz="9000" dirty="0" smtClean="0">
              <a:solidFill>
                <a:schemeClr val="accent6"/>
              </a:solidFill>
            </a:endParaRPr>
          </a:p>
          <a:p>
            <a:endParaRPr lang="ru-RU" dirty="0" smtClean="0">
              <a:solidFill>
                <a:schemeClr val="accent6"/>
              </a:solidFill>
            </a:endParaRPr>
          </a:p>
          <a:p>
            <a:r>
              <a:rPr lang="ru-RU" sz="4800" b="1" i="1" dirty="0" smtClean="0">
                <a:solidFill>
                  <a:schemeClr val="accent6"/>
                </a:solidFill>
              </a:rPr>
              <a:t>Глаза </a:t>
            </a:r>
            <a:r>
              <a:rPr lang="ru-RU" sz="4800" i="1" dirty="0" smtClean="0">
                <a:solidFill>
                  <a:schemeClr val="accent6"/>
                </a:solidFill>
              </a:rPr>
              <a:t>являются самыми мощными знаками невербального общения:</a:t>
            </a:r>
            <a:endParaRPr lang="ru-RU" sz="4800" dirty="0" smtClean="0">
              <a:solidFill>
                <a:schemeClr val="accent6"/>
              </a:solidFill>
            </a:endParaRPr>
          </a:p>
          <a:p>
            <a:r>
              <a:rPr lang="ru-RU" sz="4800" b="1" dirty="0" smtClean="0">
                <a:solidFill>
                  <a:schemeClr val="accent6"/>
                </a:solidFill>
              </a:rPr>
              <a:t>они занимают центральное положение</a:t>
            </a:r>
            <a:r>
              <a:rPr lang="ru-RU" sz="4800" dirty="0" smtClean="0">
                <a:solidFill>
                  <a:schemeClr val="accent6"/>
                </a:solidFill>
              </a:rPr>
              <a:t>;</a:t>
            </a:r>
          </a:p>
          <a:p>
            <a:r>
              <a:rPr lang="ru-RU" sz="4800" b="1" dirty="0" smtClean="0">
                <a:solidFill>
                  <a:schemeClr val="accent6"/>
                </a:solidFill>
              </a:rPr>
              <a:t>через зрительный анализатор проходит 87% всей информации</a:t>
            </a:r>
          </a:p>
          <a:p>
            <a:r>
              <a:rPr lang="ru-RU" sz="4800" b="1" dirty="0" smtClean="0">
                <a:solidFill>
                  <a:schemeClr val="accent6"/>
                </a:solidFill>
              </a:rPr>
              <a:t>9% проходит через слуховой анализатор,</a:t>
            </a:r>
          </a:p>
          <a:p>
            <a:r>
              <a:rPr lang="ru-RU" sz="4800" b="1" dirty="0" smtClean="0">
                <a:solidFill>
                  <a:schemeClr val="accent6"/>
                </a:solidFill>
              </a:rPr>
              <a:t> 4% - информация, поступающая в мозг через остальные органы чувств).</a:t>
            </a:r>
            <a:endParaRPr lang="ru-RU" sz="4800" dirty="0" smtClean="0">
              <a:solidFill>
                <a:schemeClr val="accent6"/>
              </a:solidFill>
            </a:endParaRPr>
          </a:p>
          <a:p>
            <a:r>
              <a:rPr lang="ru-RU" sz="4800" b="1" dirty="0" smtClean="0">
                <a:solidFill>
                  <a:schemeClr val="accent6"/>
                </a:solidFill>
              </a:rPr>
              <a:t>Чтобы понять состояние человека, ему необходимо смотреть в зрачок.</a:t>
            </a:r>
            <a:endParaRPr lang="ru-RU" sz="4800" dirty="0" smtClean="0">
              <a:solidFill>
                <a:schemeClr val="accent6"/>
              </a:solidFill>
            </a:endParaRPr>
          </a:p>
          <a:p>
            <a:endParaRPr lang="ru-RU" dirty="0"/>
          </a:p>
        </p:txBody>
      </p:sp>
      <p:pic>
        <p:nvPicPr>
          <p:cNvPr id="15362" name="Picture 2" descr="Гороскопы - Интересности :) - Гламик.Ру"/>
          <p:cNvPicPr>
            <a:picLocks noChangeAspect="1" noChangeArrowheads="1"/>
          </p:cNvPicPr>
          <p:nvPr/>
        </p:nvPicPr>
        <p:blipFill rotWithShape="1">
          <a:blip r:embed="rId2"/>
          <a:srcRect t="18806" b="24777"/>
          <a:stretch/>
        </p:blipFill>
        <p:spPr bwMode="auto">
          <a:xfrm>
            <a:off x="1115616" y="116632"/>
            <a:ext cx="6878568" cy="2736304"/>
          </a:xfrm>
          <a:prstGeom prst="rect">
            <a:avLst/>
          </a:prstGeom>
          <a:noFill/>
        </p:spPr>
      </p:pic>
    </p:spTree>
  </p:cSld>
  <p:clrMapOvr>
    <a:masterClrMapping/>
  </p:clrMapOvr>
</p:sld>
</file>

<file path=ppt/theme/theme1.xml><?xml version="1.0" encoding="utf-8"?>
<a:theme xmlns:a="http://schemas.openxmlformats.org/drawingml/2006/main" name="Сектор">
  <a:themeElements>
    <a:clrScheme name="Другая 3">
      <a:dk1>
        <a:sysClr val="windowText" lastClr="000000"/>
      </a:dk1>
      <a:lt1>
        <a:sysClr val="window" lastClr="FFFFFF"/>
      </a:lt1>
      <a:dk2>
        <a:srgbClr val="FCE6E6"/>
      </a:dk2>
      <a:lt2>
        <a:srgbClr val="FCE6E6"/>
      </a:lt2>
      <a:accent1>
        <a:srgbClr val="760603"/>
      </a:accent1>
      <a:accent2>
        <a:srgbClr val="9F761A"/>
      </a:accent2>
      <a:accent3>
        <a:srgbClr val="92A200"/>
      </a:accent3>
      <a:accent4>
        <a:srgbClr val="4AA157"/>
      </a:accent4>
      <a:accent5>
        <a:srgbClr val="46788D"/>
      </a:accent5>
      <a:accent6>
        <a:srgbClr val="A848A8"/>
      </a:accent6>
      <a:hlink>
        <a:srgbClr val="460402"/>
      </a:hlink>
      <a:folHlink>
        <a:srgbClr val="991111"/>
      </a:folHlink>
    </a:clrScheme>
    <a:fontScheme name="Сектор">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62000"/>
                <a:satMod val="200000"/>
                <a:lumMod val="124000"/>
              </a:schemeClr>
            </a:gs>
            <a:gs pos="100000">
              <a:schemeClr val="phClr">
                <a:shade val="96000"/>
                <a:hueMod val="88000"/>
                <a:satMod val="220000"/>
                <a:lumMod val="82000"/>
              </a:schemeClr>
            </a:gs>
          </a:gsLst>
          <a:lin ang="6120000" scaled="1"/>
        </a:gradFill>
        <a:gradFill rotWithShape="1">
          <a:gsLst>
            <a:gs pos="0">
              <a:schemeClr val="phClr">
                <a:tint val="97000"/>
                <a:hueMod val="162000"/>
                <a:satMod val="200000"/>
                <a:lumMod val="124000"/>
              </a:schemeClr>
            </a:gs>
            <a:gs pos="100000">
              <a:schemeClr val="phClr">
                <a:shade val="96000"/>
                <a:hueMod val="88000"/>
                <a:satMod val="220000"/>
                <a:lumMod val="82000"/>
              </a:schemeClr>
            </a:gs>
          </a:gsLst>
          <a:path path="circle">
            <a:fillToRect b="100000"/>
          </a:path>
        </a:gradFill>
      </a:bgFillStyleLst>
    </a:fmtScheme>
  </a:themeElements>
  <a:objectDefaults/>
  <a:extraClrSchemeLst/>
  <a:extLst>
    <a:ext uri="{05A4C25C-085E-4340-85A3-A5531E510DB2}">
      <thm15:themeFamily xmlns:thm15="http://schemas.microsoft.com/office/thememl/2012/main" xmlns="" name="Slice" id="{0507925B-6AC9-4358-8E18-C330545D08F8}" vid="{282EB108-EDE6-4B8E-957B-D4A69BF580E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912</TotalTime>
  <Words>944</Words>
  <Application>Microsoft Office PowerPoint</Application>
  <PresentationFormat>Экран (4:3)</PresentationFormat>
  <Paragraphs>94</Paragraphs>
  <Slides>39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39</vt:i4>
      </vt:variant>
    </vt:vector>
  </HeadingPairs>
  <TitlesOfParts>
    <vt:vector size="40" baseType="lpstr">
      <vt:lpstr>Сектор</vt:lpstr>
      <vt:lpstr>Вербальное   и невербальное  общение</vt:lpstr>
      <vt:lpstr>Слайд 2</vt:lpstr>
      <vt:lpstr>ВИДЫ ОБЩЕНИЯ •ВЕРБАЛЬНОЕ •НЕВЕРБАЛЬНОЕ  </vt:lpstr>
      <vt:lpstr>Слайд 4</vt:lpstr>
      <vt:lpstr>Позиции в общении</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92</cp:revision>
  <cp:lastPrinted>2015-01-20T09:38:30Z</cp:lastPrinted>
  <dcterms:created xsi:type="dcterms:W3CDTF">2015-01-15T13:10:33Z</dcterms:created>
  <dcterms:modified xsi:type="dcterms:W3CDTF">2015-01-22T13:26:29Z</dcterms:modified>
</cp:coreProperties>
</file>